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81" r:id="rId3"/>
    <p:sldId id="283" r:id="rId4"/>
    <p:sldId id="309" r:id="rId5"/>
    <p:sldId id="284" r:id="rId6"/>
    <p:sldId id="285" r:id="rId7"/>
    <p:sldId id="286" r:id="rId8"/>
    <p:sldId id="311" r:id="rId9"/>
    <p:sldId id="312" r:id="rId10"/>
    <p:sldId id="288" r:id="rId11"/>
    <p:sldId id="313" r:id="rId12"/>
    <p:sldId id="289" r:id="rId13"/>
    <p:sldId id="290" r:id="rId14"/>
    <p:sldId id="291" r:id="rId15"/>
    <p:sldId id="314" r:id="rId16"/>
    <p:sldId id="315" r:id="rId17"/>
    <p:sldId id="316" r:id="rId18"/>
    <p:sldId id="317" r:id="rId19"/>
    <p:sldId id="318" r:id="rId20"/>
    <p:sldId id="319" r:id="rId21"/>
    <p:sldId id="320" r:id="rId22"/>
    <p:sldId id="321" r:id="rId23"/>
    <p:sldId id="297" r:id="rId24"/>
    <p:sldId id="322" r:id="rId25"/>
    <p:sldId id="292" r:id="rId26"/>
    <p:sldId id="293" r:id="rId27"/>
    <p:sldId id="294" r:id="rId28"/>
    <p:sldId id="295" r:id="rId29"/>
    <p:sldId id="296" r:id="rId30"/>
    <p:sldId id="298" r:id="rId31"/>
    <p:sldId id="299" r:id="rId32"/>
    <p:sldId id="300" r:id="rId33"/>
    <p:sldId id="301" r:id="rId34"/>
    <p:sldId id="305" r:id="rId35"/>
    <p:sldId id="306" r:id="rId36"/>
    <p:sldId id="30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56" autoAdjust="0"/>
  </p:normalViewPr>
  <p:slideViewPr>
    <p:cSldViewPr snapToGrid="0">
      <p:cViewPr>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dirty="0"/>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dirty="0"/>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dirty="0"/>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dirty="0"/>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dirty="0"/>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dirty="0"/>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dirty="0"/>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hyperlink" Target="https://creativecommons.org/licenses/by-nd/3.0/" TargetMode="External"/><Relationship Id="rId4" Type="http://schemas.openxmlformats.org/officeDocument/2006/relationships/hyperlink" Target="http://iggy-design.deviantart.com/art/Top-Gun-DAL-drone-622022888" TargetMode="External"/><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microsoft.com/office/2007/relationships/hdphoto" Target="../media/image24.wdp"/><Relationship Id="rId3" Type="http://schemas.openxmlformats.org/officeDocument/2006/relationships/image" Target="../media/image23.png"/><Relationship Id="rId2" Type="http://schemas.microsoft.com/office/2007/relationships/hdphoto" Target="../media/image22.wdp"/><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1.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33.wdp"/><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p:cNvSpPr>
            <a:spLocks noGrp="1" noRot="1" noChangeAspect="1" noMove="1" noResize="1" noEditPoints="1" noAdjustHandles="1" noChangeArrowheads="1" noChangeShapeType="1" noTextEdit="1"/>
          </p:cNvSpPr>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p:cNvPicPr>
            <a:picLocks noChangeAspect="1"/>
          </p:cNvPicPr>
          <p:nvPr/>
        </p:nvPicPr>
        <p:blipFill rotWithShape="1">
          <a:blip r:embed="rId1">
            <a:alphaModFix amt="55000"/>
          </a:blip>
          <a:srcRect r="-1" b="21257"/>
          <a:stretch>
            <a:fillRect/>
          </a:stretch>
        </p:blipFill>
        <p:spPr>
          <a:xfrm>
            <a:off x="400981" y="474133"/>
            <a:ext cx="11243734" cy="5909733"/>
          </a:xfrm>
          <a:prstGeom prst="rect">
            <a:avLst/>
          </a:prstGeom>
          <a:noFill/>
        </p:spPr>
      </p:pic>
      <p:sp>
        <p:nvSpPr>
          <p:cNvPr id="2" name="Title 1"/>
          <p:cNvSpPr>
            <a:spLocks noGrp="1"/>
          </p:cNvSpPr>
          <p:nvPr>
            <p:ph type="ctrTitle"/>
          </p:nvPr>
        </p:nvSpPr>
        <p:spPr>
          <a:xfrm>
            <a:off x="1068388" y="-785075"/>
            <a:ext cx="5961091" cy="3154680"/>
          </a:xfrm>
        </p:spPr>
        <p:txBody>
          <a:bodyPr>
            <a:normAutofit/>
          </a:bodyPr>
          <a:lstStyle/>
          <a:p>
            <a:r>
              <a:rPr lang="en-IN" sz="2800" dirty="0"/>
              <a:t>Design and Development of Aerial Thermal Imaging Drone</a:t>
            </a:r>
            <a:endParaRPr lang="en-US" sz="2800" dirty="0">
              <a:solidFill>
                <a:srgbClr val="FFFFFF"/>
              </a:solidFill>
            </a:endParaRPr>
          </a:p>
        </p:txBody>
      </p:sp>
      <p:sp>
        <p:nvSpPr>
          <p:cNvPr id="3" name="Subtitle 2"/>
          <p:cNvSpPr>
            <a:spLocks noGrp="1"/>
          </p:cNvSpPr>
          <p:nvPr>
            <p:ph type="subTitle" idx="1"/>
          </p:nvPr>
        </p:nvSpPr>
        <p:spPr>
          <a:xfrm>
            <a:off x="3924337" y="3797913"/>
            <a:ext cx="9148620" cy="3468442"/>
          </a:xfrm>
        </p:spPr>
        <p:txBody>
          <a:bodyPr>
            <a:normAutofit fontScale="92500" lnSpcReduction="10000"/>
          </a:bodyPr>
          <a:lstStyle/>
          <a:p>
            <a:r>
              <a:rPr lang="en-US" sz="2600" b="1" dirty="0">
                <a:latin typeface="+mj-lt"/>
              </a:rPr>
              <a:t>Guided by: Ms. Gauri </a:t>
            </a:r>
            <a:r>
              <a:rPr lang="en-US" sz="2600" b="1" dirty="0" err="1">
                <a:latin typeface="+mj-lt"/>
              </a:rPr>
              <a:t>borkhade</a:t>
            </a:r>
            <a:endParaRPr lang="en-US" sz="2600" b="1" dirty="0">
              <a:latin typeface="+mj-lt"/>
            </a:endParaRPr>
          </a:p>
          <a:p>
            <a:r>
              <a:rPr lang="en-US" sz="2600" dirty="0">
                <a:solidFill>
                  <a:srgbClr val="FFFFFF"/>
                </a:solidFill>
              </a:rPr>
              <a:t>Simran </a:t>
            </a:r>
            <a:r>
              <a:rPr lang="en-US" sz="2600" dirty="0" err="1">
                <a:solidFill>
                  <a:srgbClr val="FFFFFF"/>
                </a:solidFill>
              </a:rPr>
              <a:t>singh</a:t>
            </a:r>
            <a:endParaRPr lang="en-US" sz="2600" dirty="0">
              <a:solidFill>
                <a:srgbClr val="FFFFFF"/>
              </a:solidFill>
            </a:endParaRPr>
          </a:p>
          <a:p>
            <a:r>
              <a:rPr lang="en-US" sz="2600" dirty="0" err="1">
                <a:solidFill>
                  <a:srgbClr val="FFFFFF"/>
                </a:solidFill>
              </a:rPr>
              <a:t>Saloni</a:t>
            </a:r>
            <a:r>
              <a:rPr lang="en-US" sz="2600" dirty="0">
                <a:solidFill>
                  <a:srgbClr val="FFFFFF"/>
                </a:solidFill>
              </a:rPr>
              <a:t> </a:t>
            </a:r>
            <a:r>
              <a:rPr lang="en-US" sz="2600" dirty="0" err="1">
                <a:solidFill>
                  <a:srgbClr val="FFFFFF"/>
                </a:solidFill>
              </a:rPr>
              <a:t>lohar</a:t>
            </a:r>
            <a:endParaRPr lang="en-US" sz="2600" dirty="0">
              <a:solidFill>
                <a:srgbClr val="FFFFFF"/>
              </a:solidFill>
            </a:endParaRPr>
          </a:p>
          <a:p>
            <a:r>
              <a:rPr lang="en-US" sz="2600" dirty="0" err="1">
                <a:solidFill>
                  <a:srgbClr val="FFFFFF"/>
                </a:solidFill>
              </a:rPr>
              <a:t>Samruddha</a:t>
            </a:r>
            <a:r>
              <a:rPr lang="en-US" sz="2600" dirty="0">
                <a:solidFill>
                  <a:srgbClr val="FFFFFF"/>
                </a:solidFill>
              </a:rPr>
              <a:t> </a:t>
            </a:r>
            <a:r>
              <a:rPr lang="en-US" sz="2600" dirty="0" err="1">
                <a:solidFill>
                  <a:srgbClr val="FFFFFF"/>
                </a:solidFill>
              </a:rPr>
              <a:t>adsule</a:t>
            </a:r>
            <a:endParaRPr lang="en-US" sz="2600" dirty="0">
              <a:solidFill>
                <a:srgbClr val="FFFFFF"/>
              </a:solidFill>
            </a:endParaRPr>
          </a:p>
          <a:p>
            <a:r>
              <a:rPr lang="en-US" sz="2600" dirty="0">
                <a:solidFill>
                  <a:srgbClr val="FFFFFF"/>
                </a:solidFill>
              </a:rPr>
              <a:t>Sonal Kamble </a:t>
            </a:r>
            <a:endParaRPr lang="en-US" sz="2600" dirty="0">
              <a:solidFill>
                <a:srgbClr val="FFFFFF"/>
              </a:solidFill>
            </a:endParaRPr>
          </a:p>
          <a:p>
            <a:endParaRPr lang="en-US" dirty="0">
              <a:solidFill>
                <a:srgbClr val="FFFFFF"/>
              </a:solidFill>
            </a:endParaRPr>
          </a:p>
          <a:p>
            <a:endParaRPr lang="en-US" dirty="0">
              <a:solidFill>
                <a:srgbClr val="FFFFFF"/>
              </a:solidFill>
            </a:endParaRPr>
          </a:p>
          <a:p>
            <a:r>
              <a:rPr lang="en-US" dirty="0">
                <a:solidFill>
                  <a:srgbClr val="FFFFFF"/>
                </a:solidFill>
              </a:rPr>
              <a:t>  </a:t>
            </a:r>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p:txBody>
      </p:sp>
      <p:sp>
        <p:nvSpPr>
          <p:cNvPr id="52" name="Rectangle 51"/>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p:nvPicPr>
        <p:blipFill>
          <a:blip r:embed="rId2"/>
          <a:stretch>
            <a:fillRect/>
          </a:stretch>
        </p:blipFill>
        <p:spPr>
          <a:xfrm rot="634919">
            <a:off x="7417808" y="1422024"/>
            <a:ext cx="3838575" cy="22860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p:cNvPicPr>
            <a:picLocks noChangeAspect="1"/>
          </p:cNvPicPr>
          <p:nvPr/>
        </p:nvPicPr>
        <p:blipFill>
          <a:blip r:embed="rId3"/>
          <a:stretch>
            <a:fillRect/>
          </a:stretch>
        </p:blipFill>
        <p:spPr>
          <a:xfrm>
            <a:off x="971880" y="2810659"/>
            <a:ext cx="2721475" cy="2721475"/>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3" name="TextBox 12"/>
          <p:cNvSpPr txBox="1"/>
          <p:nvPr/>
        </p:nvSpPr>
        <p:spPr>
          <a:xfrm>
            <a:off x="1329316" y="26871699"/>
            <a:ext cx="124711" cy="6420043"/>
          </a:xfrm>
          <a:prstGeom prst="rect">
            <a:avLst/>
          </a:prstGeom>
          <a:noFill/>
          <a:effectLst>
            <a:glow>
              <a:schemeClr val="accent1">
                <a:alpha val="0"/>
              </a:schemeClr>
            </a:glow>
            <a:reflection stA="0" endPos="65000" dist="50800" dir="5400000" sy="-100000" algn="bl" rotWithShape="0"/>
            <a:softEdge rad="685800"/>
          </a:effectLst>
          <a:scene3d>
            <a:camera prst="orthographicFront"/>
            <a:lightRig rig="threePt" dir="t"/>
          </a:scene3d>
          <a:sp3d>
            <a:bevelT w="19050" h="6350" prst="relaxedInset"/>
          </a:sp3d>
        </p:spPr>
        <p:txBody>
          <a:bodyPr wrap="square" rtlCol="0">
            <a:spAutoFit/>
          </a:bodyPr>
          <a:lstStyle/>
          <a:p>
            <a:r>
              <a:rPr lang="en-US" sz="900">
                <a:hlinkClick r:id="rId4" tooltip="http://iggy-design.deviantart.com/art/Top-Gun-DAL-drone-622022888"/>
              </a:rPr>
              <a:t>This Photo</a:t>
            </a:r>
            <a:r>
              <a:rPr lang="en-US" sz="900"/>
              <a:t> by Unknown Author is licensed under </a:t>
            </a:r>
            <a:r>
              <a:rPr lang="en-US" sz="900">
                <a:hlinkClick r:id="rId5" tooltip="https://creativecommons.org/licenses/by-nd/3.0/"/>
              </a:rPr>
              <a:t>CC BY-ND</a:t>
            </a:r>
            <a:endParaRPr lang="en-US" sz="90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 calcmode="lin" valueType="num">
                                      <p:cBhvr>
                                        <p:cTn id="26"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3">
                                            <p:txEl>
                                              <p:pRg st="0" end="0"/>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3" dur="500"/>
                                        <p:tgtEl>
                                          <p:spTgt spid="3">
                                            <p:txEl>
                                              <p:pRg st="1" end="1"/>
                                            </p:txEl>
                                          </p:spTgt>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p:cTn id="3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8" dur="500"/>
                                        <p:tgtEl>
                                          <p:spTgt spid="3">
                                            <p:txEl>
                                              <p:pRg st="2" end="2"/>
                                            </p:txEl>
                                          </p:spTgt>
                                        </p:tgtEl>
                                      </p:cBhvr>
                                    </p:animEffect>
                                  </p:childTnLst>
                                </p:cTn>
                              </p:par>
                              <p:par>
                                <p:cTn id="39" presetID="53" presetClass="entr" presetSubtype="16"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p:cTn id="4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3" dur="500"/>
                                        <p:tgtEl>
                                          <p:spTgt spid="3">
                                            <p:txEl>
                                              <p:pRg st="3" end="3"/>
                                            </p:txEl>
                                          </p:spTgt>
                                        </p:tgtEl>
                                      </p:cBhvr>
                                    </p:animEffect>
                                  </p:childTnLst>
                                </p:cTn>
                              </p:par>
                              <p:par>
                                <p:cTn id="44" presetID="53" presetClass="entr" presetSubtype="16" fill="hold" nodeType="with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p:cTn id="4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70710" y="1352060"/>
            <a:ext cx="3032368" cy="4524315"/>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accent6">
                    <a:lumMod val="20000"/>
                    <a:lumOff val="80000"/>
                  </a:schemeClr>
                </a:solidFill>
              </a:rPr>
              <a:t>Intrusion/ Movement Detection</a:t>
            </a:r>
            <a:endParaRPr lang="en-US" dirty="0">
              <a:solidFill>
                <a:schemeClr val="accent6">
                  <a:lumMod val="20000"/>
                  <a:lumOff val="80000"/>
                </a:schemeClr>
              </a:solidFill>
            </a:endParaRPr>
          </a:p>
          <a:p>
            <a:pPr marL="285750" indent="-285750">
              <a:buFont typeface="Courier New" panose="02070309020205020404" pitchFamily="49" charset="0"/>
              <a:buChar char="o"/>
            </a:pPr>
            <a:endParaRPr lang="en-US" dirty="0">
              <a:solidFill>
                <a:schemeClr val="accent6">
                  <a:lumMod val="20000"/>
                  <a:lumOff val="80000"/>
                </a:schemeClr>
              </a:solidFill>
            </a:endParaRPr>
          </a:p>
          <a:p>
            <a:pPr marL="285750" indent="-285750">
              <a:buFont typeface="Courier New" panose="02070309020205020404" pitchFamily="49" charset="0"/>
              <a:buChar char="o"/>
            </a:pPr>
            <a:endParaRPr lang="en-US" dirty="0">
              <a:solidFill>
                <a:schemeClr val="accent6">
                  <a:lumMod val="20000"/>
                  <a:lumOff val="80000"/>
                </a:schemeClr>
              </a:solidFill>
            </a:endParaRPr>
          </a:p>
          <a:p>
            <a:pPr marL="285750" indent="-285750">
              <a:buFont typeface="Courier New" panose="02070309020205020404" pitchFamily="49" charset="0"/>
              <a:buChar char="o"/>
            </a:pPr>
            <a:endParaRPr lang="en-US" dirty="0">
              <a:solidFill>
                <a:schemeClr val="accent6">
                  <a:lumMod val="20000"/>
                  <a:lumOff val="80000"/>
                </a:schemeClr>
              </a:solidFill>
            </a:endParaRPr>
          </a:p>
          <a:p>
            <a:pPr marL="285750" indent="-285750">
              <a:buFont typeface="Courier New" panose="02070309020205020404" pitchFamily="49" charset="0"/>
              <a:buChar char="o"/>
            </a:pPr>
            <a:r>
              <a:rPr lang="en-US" dirty="0">
                <a:solidFill>
                  <a:schemeClr val="accent6">
                    <a:lumMod val="20000"/>
                    <a:lumOff val="80000"/>
                  </a:schemeClr>
                </a:solidFill>
              </a:rPr>
              <a:t>Identifying the infected considering high body temperature</a:t>
            </a:r>
            <a:endParaRPr lang="en-US" dirty="0">
              <a:solidFill>
                <a:schemeClr val="accent6">
                  <a:lumMod val="20000"/>
                  <a:lumOff val="80000"/>
                </a:schemeClr>
              </a:solidFill>
            </a:endParaRPr>
          </a:p>
          <a:p>
            <a:pPr marL="285750" indent="-285750">
              <a:buFont typeface="Courier New" panose="02070309020205020404" pitchFamily="49" charset="0"/>
              <a:buChar char="o"/>
            </a:pPr>
            <a:endParaRPr lang="en-US" dirty="0">
              <a:solidFill>
                <a:schemeClr val="accent6">
                  <a:lumMod val="20000"/>
                  <a:lumOff val="80000"/>
                </a:schemeClr>
              </a:solidFill>
            </a:endParaRPr>
          </a:p>
          <a:p>
            <a:pPr marL="285750" indent="-285750">
              <a:buFont typeface="Courier New" panose="02070309020205020404" pitchFamily="49" charset="0"/>
              <a:buChar char="o"/>
            </a:pPr>
            <a:endParaRPr lang="en-US" dirty="0">
              <a:solidFill>
                <a:schemeClr val="accent6">
                  <a:lumMod val="20000"/>
                  <a:lumOff val="80000"/>
                </a:schemeClr>
              </a:solidFill>
            </a:endParaRPr>
          </a:p>
          <a:p>
            <a:pPr marL="285750" indent="-285750">
              <a:buFont typeface="Courier New" panose="02070309020205020404" pitchFamily="49" charset="0"/>
              <a:buChar char="o"/>
            </a:pPr>
            <a:endParaRPr lang="en-US" dirty="0">
              <a:solidFill>
                <a:schemeClr val="accent6">
                  <a:lumMod val="20000"/>
                  <a:lumOff val="80000"/>
                </a:schemeClr>
              </a:solidFill>
            </a:endParaRPr>
          </a:p>
          <a:p>
            <a:pPr marL="285750" indent="-285750">
              <a:buFont typeface="Courier New" panose="02070309020205020404" pitchFamily="49" charset="0"/>
              <a:buChar char="o"/>
            </a:pPr>
            <a:r>
              <a:rPr lang="en-US" dirty="0">
                <a:solidFill>
                  <a:schemeClr val="accent6">
                    <a:lumMod val="20000"/>
                    <a:lumOff val="80000"/>
                  </a:schemeClr>
                </a:solidFill>
              </a:rPr>
              <a:t>Safety and convenience application</a:t>
            </a:r>
            <a:endParaRPr lang="en-US" dirty="0">
              <a:solidFill>
                <a:schemeClr val="accent6">
                  <a:lumMod val="20000"/>
                  <a:lumOff val="80000"/>
                </a:schemeClr>
              </a:solidFill>
            </a:endParaRPr>
          </a:p>
          <a:p>
            <a:pPr marL="285750" indent="-285750">
              <a:buFont typeface="Courier New" panose="02070309020205020404" pitchFamily="49" charset="0"/>
              <a:buChar char="o"/>
            </a:pPr>
            <a:endParaRPr lang="en-US" dirty="0">
              <a:solidFill>
                <a:schemeClr val="accent6">
                  <a:lumMod val="20000"/>
                  <a:lumOff val="80000"/>
                </a:schemeClr>
              </a:solidFill>
            </a:endParaRPr>
          </a:p>
        </p:txBody>
      </p:sp>
      <p:pic>
        <p:nvPicPr>
          <p:cNvPr id="10" name="Picture 9"/>
          <p:cNvPicPr>
            <a:picLocks noChangeAspect="1"/>
          </p:cNvPicPr>
          <p:nvPr/>
        </p:nvPicPr>
        <p:blipFill>
          <a:blip r:embed="rId1"/>
          <a:stretch>
            <a:fillRect/>
          </a:stretch>
        </p:blipFill>
        <p:spPr>
          <a:xfrm rot="745146">
            <a:off x="4592185" y="4084817"/>
            <a:ext cx="3007629" cy="1691791"/>
          </a:xfrm>
          <a:prstGeom prst="rect">
            <a:avLst/>
          </a:prstGeom>
        </p:spPr>
      </p:pic>
      <p:pic>
        <p:nvPicPr>
          <p:cNvPr id="12" name="Picture 11"/>
          <p:cNvPicPr>
            <a:picLocks noChangeAspect="1"/>
          </p:cNvPicPr>
          <p:nvPr/>
        </p:nvPicPr>
        <p:blipFill>
          <a:blip r:embed="rId2"/>
          <a:stretch>
            <a:fillRect/>
          </a:stretch>
        </p:blipFill>
        <p:spPr>
          <a:xfrm rot="1014966">
            <a:off x="8443466" y="2396170"/>
            <a:ext cx="2754212" cy="2065659"/>
          </a:xfrm>
          <a:prstGeom prst="rect">
            <a:avLst/>
          </a:prstGeom>
        </p:spPr>
      </p:pic>
      <p:pic>
        <p:nvPicPr>
          <p:cNvPr id="15" name="Picture 14"/>
          <p:cNvPicPr>
            <a:picLocks noChangeAspect="1"/>
          </p:cNvPicPr>
          <p:nvPr/>
        </p:nvPicPr>
        <p:blipFill>
          <a:blip r:embed="rId3"/>
          <a:stretch>
            <a:fillRect/>
          </a:stretch>
        </p:blipFill>
        <p:spPr>
          <a:xfrm rot="20719567">
            <a:off x="4445454" y="941265"/>
            <a:ext cx="3236090" cy="18168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80">
                                          <p:stCondLst>
                                            <p:cond delay="0"/>
                                          </p:stCondLst>
                                        </p:cTn>
                                        <p:tgtEl>
                                          <p:spTgt spid="15"/>
                                        </p:tgtEl>
                                      </p:cBhvr>
                                    </p:animEffect>
                                    <p:anim calcmode="lin" valueType="num">
                                      <p:cBhvr>
                                        <p:cTn id="1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8" dur="26">
                                          <p:stCondLst>
                                            <p:cond delay="650"/>
                                          </p:stCondLst>
                                        </p:cTn>
                                        <p:tgtEl>
                                          <p:spTgt spid="15"/>
                                        </p:tgtEl>
                                      </p:cBhvr>
                                      <p:to x="100000" y="60000"/>
                                    </p:animScale>
                                    <p:animScale>
                                      <p:cBhvr>
                                        <p:cTn id="19" dur="166" decel="50000">
                                          <p:stCondLst>
                                            <p:cond delay="676"/>
                                          </p:stCondLst>
                                        </p:cTn>
                                        <p:tgtEl>
                                          <p:spTgt spid="15"/>
                                        </p:tgtEl>
                                      </p:cBhvr>
                                      <p:to x="100000" y="100000"/>
                                    </p:animScale>
                                    <p:animScale>
                                      <p:cBhvr>
                                        <p:cTn id="20" dur="26">
                                          <p:stCondLst>
                                            <p:cond delay="1312"/>
                                          </p:stCondLst>
                                        </p:cTn>
                                        <p:tgtEl>
                                          <p:spTgt spid="15"/>
                                        </p:tgtEl>
                                      </p:cBhvr>
                                      <p:to x="100000" y="80000"/>
                                    </p:animScale>
                                    <p:animScale>
                                      <p:cBhvr>
                                        <p:cTn id="21" dur="166" decel="50000">
                                          <p:stCondLst>
                                            <p:cond delay="1338"/>
                                          </p:stCondLst>
                                        </p:cTn>
                                        <p:tgtEl>
                                          <p:spTgt spid="15"/>
                                        </p:tgtEl>
                                      </p:cBhvr>
                                      <p:to x="100000" y="100000"/>
                                    </p:animScale>
                                    <p:animScale>
                                      <p:cBhvr>
                                        <p:cTn id="22" dur="26">
                                          <p:stCondLst>
                                            <p:cond delay="1642"/>
                                          </p:stCondLst>
                                        </p:cTn>
                                        <p:tgtEl>
                                          <p:spTgt spid="15"/>
                                        </p:tgtEl>
                                      </p:cBhvr>
                                      <p:to x="100000" y="90000"/>
                                    </p:animScale>
                                    <p:animScale>
                                      <p:cBhvr>
                                        <p:cTn id="23" dur="166" decel="50000">
                                          <p:stCondLst>
                                            <p:cond delay="1668"/>
                                          </p:stCondLst>
                                        </p:cTn>
                                        <p:tgtEl>
                                          <p:spTgt spid="15"/>
                                        </p:tgtEl>
                                      </p:cBhvr>
                                      <p:to x="100000" y="100000"/>
                                    </p:animScale>
                                    <p:animScale>
                                      <p:cBhvr>
                                        <p:cTn id="24" dur="26">
                                          <p:stCondLst>
                                            <p:cond delay="1808"/>
                                          </p:stCondLst>
                                        </p:cTn>
                                        <p:tgtEl>
                                          <p:spTgt spid="15"/>
                                        </p:tgtEl>
                                      </p:cBhvr>
                                      <p:to x="100000" y="95000"/>
                                    </p:animScale>
                                    <p:animScale>
                                      <p:cBhvr>
                                        <p:cTn id="25" dur="166" decel="50000">
                                          <p:stCondLst>
                                            <p:cond delay="1834"/>
                                          </p:stCondLst>
                                        </p:cTn>
                                        <p:tgtEl>
                                          <p:spTgt spid="1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5"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000"/>
                                        <p:tgtEl>
                                          <p:spTgt spid="12"/>
                                        </p:tgtEl>
                                      </p:cBhvr>
                                    </p:animEffect>
                                    <p:anim calcmode="lin" valueType="num">
                                      <p:cBhvr>
                                        <p:cTn id="46" dur="2000" fill="hold"/>
                                        <p:tgtEl>
                                          <p:spTgt spid="12"/>
                                        </p:tgtEl>
                                        <p:attrNameLst>
                                          <p:attrName>ppt_w</p:attrName>
                                        </p:attrNameLst>
                                      </p:cBhvr>
                                      <p:tavLst>
                                        <p:tav tm="0" fmla="#ppt_w*sin(2.5*pi*$)">
                                          <p:val>
                                            <p:fltVal val="0"/>
                                          </p:val>
                                        </p:tav>
                                        <p:tav tm="100000">
                                          <p:val>
                                            <p:fltVal val="1"/>
                                          </p:val>
                                        </p:tav>
                                      </p:tavLst>
                                    </p:anim>
                                    <p:anim calcmode="lin" valueType="num">
                                      <p:cBhvr>
                                        <p:cTn id="47"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074" y="675901"/>
            <a:ext cx="8761413" cy="706964"/>
          </a:xfrm>
        </p:spPr>
        <p:txBody>
          <a:bodyPr/>
          <a:lstStyle/>
          <a:p>
            <a:r>
              <a:rPr lang="en-US" sz="4800" b="1" dirty="0">
                <a:solidFill>
                  <a:schemeClr val="accent1">
                    <a:lumMod val="60000"/>
                    <a:lumOff val="40000"/>
                  </a:schemeClr>
                </a:solidFill>
              </a:rPr>
              <a:t>Methodology</a:t>
            </a:r>
            <a:endParaRPr lang="en-US" sz="4800" b="1" dirty="0">
              <a:solidFill>
                <a:schemeClr val="accent1">
                  <a:lumMod val="60000"/>
                  <a:lumOff val="40000"/>
                </a:schemeClr>
              </a:solidFill>
            </a:endParaRPr>
          </a:p>
        </p:txBody>
      </p:sp>
      <p:sp>
        <p:nvSpPr>
          <p:cNvPr id="3" name="Content Placeholder 2"/>
          <p:cNvSpPr>
            <a:spLocks noGrp="1"/>
          </p:cNvSpPr>
          <p:nvPr>
            <p:ph idx="1"/>
          </p:nvPr>
        </p:nvSpPr>
        <p:spPr>
          <a:xfrm>
            <a:off x="1154952" y="1382865"/>
            <a:ext cx="8825659" cy="3416300"/>
          </a:xfrm>
        </p:spPr>
        <p:txBody>
          <a:bodyPr>
            <a:normAutofit/>
          </a:bodyPr>
          <a:lstStyle/>
          <a:p>
            <a:r>
              <a:rPr lang="en-US" sz="3600" b="1" dirty="0">
                <a:solidFill>
                  <a:schemeClr val="accent1">
                    <a:lumMod val="60000"/>
                    <a:lumOff val="40000"/>
                  </a:schemeClr>
                </a:solidFill>
              </a:rPr>
              <a:t>Raspberry Pi 4 : </a:t>
            </a:r>
            <a:endParaRPr lang="en-US" sz="3600" b="1" dirty="0">
              <a:solidFill>
                <a:schemeClr val="accent1">
                  <a:lumMod val="60000"/>
                  <a:lumOff val="40000"/>
                </a:schemeClr>
              </a:solidFill>
            </a:endParaRPr>
          </a:p>
        </p:txBody>
      </p:sp>
      <p:pic>
        <p:nvPicPr>
          <p:cNvPr id="5" name="Picture 4"/>
          <p:cNvPicPr>
            <a:picLocks noChangeAspect="1"/>
          </p:cNvPicPr>
          <p:nvPr/>
        </p:nvPicPr>
        <p:blipFill>
          <a:blip r:embed="rId1"/>
          <a:stretch>
            <a:fillRect/>
          </a:stretch>
        </p:blipFill>
        <p:spPr>
          <a:xfrm>
            <a:off x="1280160" y="2387673"/>
            <a:ext cx="9756886" cy="41285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1085850"/>
            <a:ext cx="8825659" cy="3416300"/>
          </a:xfrm>
        </p:spPr>
        <p:txBody>
          <a:bodyPr>
            <a:normAutofit/>
          </a:bodyPr>
          <a:lstStyle/>
          <a:p>
            <a:r>
              <a:rPr lang="en-US" sz="3600" b="1" dirty="0">
                <a:solidFill>
                  <a:schemeClr val="accent1">
                    <a:lumMod val="60000"/>
                    <a:lumOff val="40000"/>
                  </a:schemeClr>
                </a:solidFill>
              </a:rPr>
              <a:t>Internet of Things (IoT) :</a:t>
            </a:r>
            <a:endParaRPr lang="en-US" sz="3600" b="1" dirty="0">
              <a:solidFill>
                <a:schemeClr val="accent1">
                  <a:lumMod val="60000"/>
                  <a:lumOff val="40000"/>
                </a:schemeClr>
              </a:solidFill>
            </a:endParaRPr>
          </a:p>
        </p:txBody>
      </p:sp>
      <p:pic>
        <p:nvPicPr>
          <p:cNvPr id="5" name="Picture 4"/>
          <p:cNvPicPr>
            <a:picLocks noChangeAspect="1"/>
          </p:cNvPicPr>
          <p:nvPr/>
        </p:nvPicPr>
        <p:blipFill>
          <a:blip r:embed="rId1"/>
          <a:stretch>
            <a:fillRect/>
          </a:stretch>
        </p:blipFill>
        <p:spPr>
          <a:xfrm>
            <a:off x="744904" y="2417500"/>
            <a:ext cx="10702191" cy="4338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8833" y="1172339"/>
            <a:ext cx="5570529" cy="6478923"/>
          </a:xfrm>
        </p:spPr>
        <p:txBody>
          <a:bodyPr>
            <a:normAutofit/>
          </a:bodyPr>
          <a:lstStyle/>
          <a:p>
            <a:r>
              <a:rPr lang="en-US" sz="2800" b="1" dirty="0">
                <a:solidFill>
                  <a:schemeClr val="accent1">
                    <a:lumMod val="60000"/>
                    <a:lumOff val="40000"/>
                  </a:schemeClr>
                </a:solidFill>
              </a:rPr>
              <a:t>Thermal Camera Image capturing:</a:t>
            </a:r>
            <a:endParaRPr lang="en-US" sz="2800" b="1" dirty="0">
              <a:solidFill>
                <a:schemeClr val="accent1">
                  <a:lumMod val="60000"/>
                  <a:lumOff val="40000"/>
                </a:schemeClr>
              </a:solidFill>
            </a:endParaRPr>
          </a:p>
          <a:p>
            <a:pPr>
              <a:buFont typeface="Wingdings" panose="05000000000000000000" pitchFamily="2" charset="2"/>
              <a:buChar char="Ø"/>
            </a:pPr>
            <a:r>
              <a:rPr lang="en-US" dirty="0">
                <a:effectLst/>
                <a:latin typeface="Book Antiqua" panose="02040602050305030304" pitchFamily="18" charset="0"/>
                <a:ea typeface="Times New Roman" panose="02020603050405020304" pitchFamily="18" charset="0"/>
              </a:rPr>
              <a:t>A Thermal Imaging Camera (TIC) </a:t>
            </a:r>
            <a:r>
              <a:rPr lang="en-US" dirty="0">
                <a:latin typeface="Book Antiqua" panose="02040602050305030304" pitchFamily="18" charset="0"/>
                <a:ea typeface="Times New Roman" panose="02020603050405020304" pitchFamily="18" charset="0"/>
              </a:rPr>
              <a:t>could</a:t>
            </a:r>
            <a:r>
              <a:rPr lang="en-US" dirty="0">
                <a:effectLst/>
                <a:latin typeface="Book Antiqua" panose="02040602050305030304" pitchFamily="18" charset="0"/>
                <a:ea typeface="Times New Roman" panose="02020603050405020304" pitchFamily="18" charset="0"/>
              </a:rPr>
              <a:t> be </a:t>
            </a:r>
            <a:r>
              <a:rPr lang="en-US" dirty="0">
                <a:latin typeface="Book Antiqua" panose="02040602050305030304" pitchFamily="18" charset="0"/>
                <a:ea typeface="Times New Roman" panose="02020603050405020304" pitchFamily="18" charset="0"/>
              </a:rPr>
              <a:t>like</a:t>
            </a:r>
            <a:r>
              <a:rPr lang="en-US" dirty="0">
                <a:effectLst/>
                <a:latin typeface="Book Antiqua" panose="02040602050305030304" pitchFamily="18" charset="0"/>
                <a:ea typeface="Times New Roman" panose="02020603050405020304" pitchFamily="18" charset="0"/>
              </a:rPr>
              <a:t> the thermographic camera used in firefighting.</a:t>
            </a:r>
            <a:endParaRPr lang="en-US" dirty="0">
              <a:effectLst/>
              <a:latin typeface="Book Antiqua" panose="02040602050305030304" pitchFamily="18" charset="0"/>
              <a:ea typeface="Times New Roman" panose="02020603050405020304" pitchFamily="18" charset="0"/>
            </a:endParaRPr>
          </a:p>
          <a:p>
            <a:pPr>
              <a:buFont typeface="Wingdings" panose="05000000000000000000" pitchFamily="2" charset="2"/>
              <a:buChar char="Ø"/>
            </a:pPr>
            <a:r>
              <a:rPr lang="en-US" dirty="0">
                <a:effectLst/>
                <a:latin typeface="Book Antiqua" panose="02040602050305030304" pitchFamily="18" charset="0"/>
                <a:ea typeface="Times New Roman" panose="02020603050405020304" pitchFamily="18" charset="0"/>
              </a:rPr>
              <a:t> By rendering infrared light, such cameras allow firefighters to ascertain areas of warmth through smoke, darkness, or heat-permeable barriers.</a:t>
            </a:r>
            <a:r>
              <a:rPr lang="en-US" dirty="0">
                <a:solidFill>
                  <a:srgbClr val="222222"/>
                </a:solidFill>
                <a:effectLst/>
                <a:latin typeface="Book Antiqua" panose="02040602050305030304" pitchFamily="18" charset="0"/>
                <a:ea typeface="Times New Roman" panose="02020603050405020304" pitchFamily="18" charset="0"/>
              </a:rPr>
              <a:t> </a:t>
            </a:r>
            <a:endParaRPr lang="en-US" dirty="0">
              <a:solidFill>
                <a:srgbClr val="222222"/>
              </a:solidFill>
              <a:effectLst/>
              <a:latin typeface="Book Antiqua" panose="02040602050305030304" pitchFamily="18" charset="0"/>
              <a:ea typeface="Times New Roman" panose="02020603050405020304" pitchFamily="18" charset="0"/>
            </a:endParaRPr>
          </a:p>
          <a:p>
            <a:pPr>
              <a:buFont typeface="Wingdings" panose="05000000000000000000" pitchFamily="2" charset="2"/>
              <a:buChar char="Ø"/>
            </a:pPr>
            <a:r>
              <a:rPr lang="en-US" dirty="0">
                <a:solidFill>
                  <a:srgbClr val="222222"/>
                </a:solidFill>
                <a:effectLst/>
                <a:latin typeface="Book Antiqua" panose="02040602050305030304" pitchFamily="18" charset="0"/>
                <a:ea typeface="Times New Roman" panose="02020603050405020304" pitchFamily="18" charset="0"/>
              </a:rPr>
              <a:t>A thermal camera is a non-contact device that detects infrared energy (heat) and converts it into a visual image (Thermal cameras detect temperature by recognizing and capturing different levels of infrared).</a:t>
            </a:r>
            <a:endParaRPr lang="en-US" dirty="0">
              <a:solidFill>
                <a:srgbClr val="222222"/>
              </a:solidFill>
              <a:effectLst/>
              <a:latin typeface="Book Antiqua" panose="02040602050305030304" pitchFamily="18" charset="0"/>
              <a:ea typeface="Times New Roman" panose="02020603050405020304" pitchFamily="18" charset="0"/>
            </a:endParaRPr>
          </a:p>
          <a:p>
            <a:pPr>
              <a:buFont typeface="Wingdings" panose="05000000000000000000" pitchFamily="2" charset="2"/>
              <a:buChar char="Ø"/>
            </a:pPr>
            <a:r>
              <a:rPr lang="en-US" dirty="0">
                <a:solidFill>
                  <a:srgbClr val="222222"/>
                </a:solidFill>
                <a:effectLst/>
                <a:latin typeface="Book Antiqua" panose="02040602050305030304" pitchFamily="18" charset="0"/>
                <a:ea typeface="Times New Roman" panose="02020603050405020304" pitchFamily="18" charset="0"/>
              </a:rPr>
              <a:t> This light is invisible to the human eye, but often felt as heat if the intensity is high enough.</a:t>
            </a:r>
            <a:endParaRPr lang="en-US" dirty="0">
              <a:solidFill>
                <a:srgbClr val="222222"/>
              </a:solidFill>
              <a:effectLst/>
              <a:latin typeface="Book Antiqua" panose="02040602050305030304" pitchFamily="18" charset="0"/>
              <a:ea typeface="Times New Roman" panose="02020603050405020304" pitchFamily="18" charset="0"/>
            </a:endParaRPr>
          </a:p>
          <a:p>
            <a:pPr marL="0" indent="0">
              <a:buNone/>
            </a:pPr>
            <a:endParaRPr lang="en-US" sz="2000" b="1" dirty="0">
              <a:solidFill>
                <a:schemeClr val="accent1">
                  <a:lumMod val="60000"/>
                  <a:lumOff val="40000"/>
                </a:schemeClr>
              </a:solidFill>
            </a:endParaRPr>
          </a:p>
        </p:txBody>
      </p:sp>
      <p:pic>
        <p:nvPicPr>
          <p:cNvPr id="8" name="Picture 7"/>
          <p:cNvPicPr>
            <a:picLocks noChangeAspect="1"/>
          </p:cNvPicPr>
          <p:nvPr/>
        </p:nvPicPr>
        <p:blipFill>
          <a:blip r:embed="rId1"/>
          <a:stretch>
            <a:fillRect/>
          </a:stretch>
        </p:blipFill>
        <p:spPr>
          <a:xfrm>
            <a:off x="6309362" y="2529020"/>
            <a:ext cx="5882637" cy="37904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b="1" dirty="0">
                <a:solidFill>
                  <a:schemeClr val="accent1">
                    <a:lumMod val="60000"/>
                    <a:lumOff val="40000"/>
                  </a:schemeClr>
                </a:solidFill>
              </a:rPr>
              <a:t>Algorithm working steps :</a:t>
            </a:r>
            <a:endParaRPr lang="en-US" b="1" dirty="0">
              <a:solidFill>
                <a:schemeClr val="accent1">
                  <a:lumMod val="60000"/>
                  <a:lumOff val="40000"/>
                </a:schemeClr>
              </a:solidFill>
            </a:endParaRPr>
          </a:p>
        </p:txBody>
      </p:sp>
      <p:sp>
        <p:nvSpPr>
          <p:cNvPr id="3" name="Content Placeholder 2"/>
          <p:cNvSpPr>
            <a:spLocks noGrp="1"/>
          </p:cNvSpPr>
          <p:nvPr>
            <p:ph idx="1"/>
          </p:nvPr>
        </p:nvSpPr>
        <p:spPr/>
        <p:txBody>
          <a:bodyPr/>
          <a:lstStyle/>
          <a:p>
            <a:pPr algn="just" rtl="0" fontAlgn="base">
              <a:spcBef>
                <a:spcPts val="0"/>
              </a:spcBef>
              <a:spcAft>
                <a:spcPts val="0"/>
              </a:spcAft>
              <a:buFont typeface="Wingdings" panose="05000000000000000000" pitchFamily="2" charset="2"/>
              <a:buChar char="Ø"/>
            </a:pPr>
            <a:r>
              <a:rPr lang="en-US" sz="1800" i="0" u="none" strike="noStrike" dirty="0">
                <a:solidFill>
                  <a:srgbClr val="000000"/>
                </a:solidFill>
                <a:effectLst/>
              </a:rPr>
              <a:t>Read data from the MLX90640 thermal camera sensor.</a:t>
            </a:r>
            <a:endParaRPr lang="en-US" sz="1800" i="0" u="none" strike="noStrike" dirty="0">
              <a:solidFill>
                <a:srgbClr val="000000"/>
              </a:solidFill>
              <a:effectLst/>
            </a:endParaRPr>
          </a:p>
          <a:p>
            <a:pPr algn="just" rtl="0" fontAlgn="base">
              <a:spcBef>
                <a:spcPts val="0"/>
              </a:spcBef>
              <a:spcAft>
                <a:spcPts val="0"/>
              </a:spcAft>
              <a:buFont typeface="Wingdings" panose="05000000000000000000" pitchFamily="2" charset="2"/>
              <a:buChar char="Ø"/>
            </a:pPr>
            <a:endParaRPr lang="en-US" dirty="0">
              <a:solidFill>
                <a:srgbClr val="000000"/>
              </a:solidFill>
            </a:endParaRPr>
          </a:p>
          <a:p>
            <a:pPr algn="just" rtl="0" fontAlgn="base">
              <a:spcBef>
                <a:spcPts val="0"/>
              </a:spcBef>
              <a:spcAft>
                <a:spcPts val="0"/>
              </a:spcAft>
              <a:buFont typeface="Wingdings" panose="05000000000000000000" pitchFamily="2" charset="2"/>
              <a:buChar char="Ø"/>
            </a:pPr>
            <a:r>
              <a:rPr lang="en-US" sz="1800" i="0" u="none" strike="noStrike" dirty="0">
                <a:solidFill>
                  <a:srgbClr val="000000"/>
                </a:solidFill>
                <a:effectLst/>
              </a:rPr>
              <a:t>Convert the data to temperature readings.</a:t>
            </a:r>
            <a:endParaRPr lang="en-US" dirty="0">
              <a:solidFill>
                <a:srgbClr val="000000"/>
              </a:solidFill>
            </a:endParaRPr>
          </a:p>
          <a:p>
            <a:pPr algn="just" rtl="0" fontAlgn="base">
              <a:spcBef>
                <a:spcPts val="0"/>
              </a:spcBef>
              <a:spcAft>
                <a:spcPts val="0"/>
              </a:spcAft>
              <a:buFont typeface="Wingdings" panose="05000000000000000000" pitchFamily="2" charset="2"/>
              <a:buChar char="Ø"/>
            </a:pPr>
            <a:endParaRPr lang="en-US" sz="1800" i="0" u="none" strike="noStrike" dirty="0">
              <a:solidFill>
                <a:srgbClr val="000000"/>
              </a:solidFill>
              <a:effectLst/>
            </a:endParaRPr>
          </a:p>
          <a:p>
            <a:pPr algn="just" rtl="0" fontAlgn="base">
              <a:spcBef>
                <a:spcPts val="0"/>
              </a:spcBef>
              <a:spcAft>
                <a:spcPts val="0"/>
              </a:spcAft>
              <a:buFont typeface="Wingdings" panose="05000000000000000000" pitchFamily="2" charset="2"/>
              <a:buChar char="Ø"/>
            </a:pPr>
            <a:r>
              <a:rPr lang="en-US" sz="1800" i="0" u="none" strike="noStrike" dirty="0">
                <a:solidFill>
                  <a:srgbClr val="000000"/>
                </a:solidFill>
                <a:effectLst/>
              </a:rPr>
              <a:t>Generate thermal videos based on the readings.</a:t>
            </a:r>
            <a:endParaRPr lang="en-US" dirty="0">
              <a:solidFill>
                <a:srgbClr val="000000"/>
              </a:solidFill>
            </a:endParaRPr>
          </a:p>
          <a:p>
            <a:pPr algn="just" rtl="0" fontAlgn="base">
              <a:spcBef>
                <a:spcPts val="0"/>
              </a:spcBef>
              <a:spcAft>
                <a:spcPts val="0"/>
              </a:spcAft>
              <a:buFont typeface="Wingdings" panose="05000000000000000000" pitchFamily="2" charset="2"/>
              <a:buChar char="Ø"/>
            </a:pPr>
            <a:endParaRPr lang="en-US" sz="1800" i="0" u="none" strike="noStrike" dirty="0">
              <a:solidFill>
                <a:srgbClr val="000000"/>
              </a:solidFill>
              <a:effectLst/>
            </a:endParaRPr>
          </a:p>
          <a:p>
            <a:pPr algn="just" rtl="0" fontAlgn="base">
              <a:spcBef>
                <a:spcPts val="0"/>
              </a:spcBef>
              <a:spcAft>
                <a:spcPts val="0"/>
              </a:spcAft>
              <a:buFont typeface="Wingdings" panose="05000000000000000000" pitchFamily="2" charset="2"/>
              <a:buChar char="Ø"/>
            </a:pPr>
            <a:r>
              <a:rPr lang="en-US" sz="1800" i="0" u="none" strike="noStrike" dirty="0">
                <a:solidFill>
                  <a:srgbClr val="000000"/>
                </a:solidFill>
                <a:effectLst/>
              </a:rPr>
              <a:t>Detect the person gender</a:t>
            </a:r>
            <a:endParaRPr lang="en-US" dirty="0">
              <a:solidFill>
                <a:srgbClr val="000000"/>
              </a:solidFill>
            </a:endParaRPr>
          </a:p>
          <a:p>
            <a:pPr algn="just" rtl="0" fontAlgn="base">
              <a:spcBef>
                <a:spcPts val="0"/>
              </a:spcBef>
              <a:spcAft>
                <a:spcPts val="0"/>
              </a:spcAft>
              <a:buFont typeface="Wingdings" panose="05000000000000000000" pitchFamily="2" charset="2"/>
              <a:buChar char="Ø"/>
            </a:pPr>
            <a:endParaRPr lang="en-US" sz="1800" i="0" u="none" strike="noStrike" dirty="0">
              <a:solidFill>
                <a:srgbClr val="000000"/>
              </a:solidFill>
              <a:effectLst/>
            </a:endParaRPr>
          </a:p>
          <a:p>
            <a:pPr algn="just" rtl="0" fontAlgn="base">
              <a:spcBef>
                <a:spcPts val="0"/>
              </a:spcBef>
              <a:spcAft>
                <a:spcPts val="0"/>
              </a:spcAft>
              <a:buFont typeface="Wingdings" panose="05000000000000000000" pitchFamily="2" charset="2"/>
              <a:buChar char="Ø"/>
            </a:pPr>
            <a:r>
              <a:rPr lang="en-US" sz="1800" i="0" u="none" strike="noStrike" dirty="0">
                <a:solidFill>
                  <a:srgbClr val="000000"/>
                </a:solidFill>
                <a:effectLst/>
              </a:rPr>
              <a:t>To transmit data to ground station with redundant mediums.</a:t>
            </a:r>
            <a:endParaRPr lang="en-US" dirty="0">
              <a:solidFill>
                <a:srgbClr val="000000"/>
              </a:solidFill>
            </a:endParaRPr>
          </a:p>
          <a:p>
            <a:pPr algn="just" rtl="0" fontAlgn="base">
              <a:spcBef>
                <a:spcPts val="0"/>
              </a:spcBef>
              <a:spcAft>
                <a:spcPts val="0"/>
              </a:spcAft>
              <a:buFont typeface="Wingdings" panose="05000000000000000000" pitchFamily="2" charset="2"/>
              <a:buChar char="Ø"/>
            </a:pPr>
            <a:endParaRPr lang="en-US" sz="1800" i="0" u="none" strike="noStrike" dirty="0">
              <a:solidFill>
                <a:srgbClr val="000000"/>
              </a:solidFill>
              <a:effectLst/>
            </a:endParaRPr>
          </a:p>
          <a:p>
            <a:pPr algn="just" rtl="0" fontAlgn="base">
              <a:spcBef>
                <a:spcPts val="0"/>
              </a:spcBef>
              <a:spcAft>
                <a:spcPts val="0"/>
              </a:spcAft>
              <a:buFont typeface="Wingdings" panose="05000000000000000000" pitchFamily="2" charset="2"/>
              <a:buChar char="Ø"/>
            </a:pPr>
            <a:r>
              <a:rPr lang="en-US" sz="1800" i="0" u="none" strike="noStrike" dirty="0">
                <a:solidFill>
                  <a:srgbClr val="000000"/>
                </a:solidFill>
                <a:effectLst/>
              </a:rPr>
              <a:t>To identify the detected person via image processing cross-referencing images from thermal camera and action camera (mounted on drone).</a:t>
            </a:r>
            <a:endParaRPr lang="en-US" sz="1800" i="0" u="none" strike="noStrike" dirty="0">
              <a:solidFill>
                <a:srgbClr val="000000"/>
              </a:solidFill>
              <a:effectLst/>
            </a:endParaRPr>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693" y="889295"/>
            <a:ext cx="8761413" cy="706964"/>
          </a:xfrm>
        </p:spPr>
        <p:txBody>
          <a:bodyPr/>
          <a:lstStyle/>
          <a:p>
            <a:pPr marL="571500" indent="-571500">
              <a:buFont typeface="Wingdings" panose="05000000000000000000" pitchFamily="2" charset="2"/>
              <a:buChar char="Ø"/>
            </a:pPr>
            <a:r>
              <a:rPr lang="en-US" b="1" dirty="0">
                <a:solidFill>
                  <a:schemeClr val="accent1">
                    <a:lumMod val="60000"/>
                    <a:lumOff val="40000"/>
                  </a:schemeClr>
                </a:solidFill>
              </a:rPr>
              <a:t>Camera Working :</a:t>
            </a:r>
            <a:endParaRPr lang="en-US" b="1" dirty="0">
              <a:solidFill>
                <a:schemeClr val="accent1">
                  <a:lumMod val="60000"/>
                  <a:lumOff val="40000"/>
                </a:schemeClr>
              </a:solidFill>
            </a:endParaRPr>
          </a:p>
        </p:txBody>
      </p:sp>
      <p:pic>
        <p:nvPicPr>
          <p:cNvPr id="5" name="Picture 4"/>
          <p:cNvPicPr>
            <a:picLocks noChangeAspect="1"/>
          </p:cNvPicPr>
          <p:nvPr/>
        </p:nvPicPr>
        <p:blipFill>
          <a:blip r:embed="rId1"/>
          <a:stretch>
            <a:fillRect/>
          </a:stretch>
        </p:blipFill>
        <p:spPr>
          <a:xfrm>
            <a:off x="299357" y="3687766"/>
            <a:ext cx="2035190" cy="1133231"/>
          </a:xfrm>
          <a:prstGeom prst="rect">
            <a:avLst/>
          </a:prstGeom>
        </p:spPr>
      </p:pic>
      <p:pic>
        <p:nvPicPr>
          <p:cNvPr id="7" name="Picture 6"/>
          <p:cNvPicPr>
            <a:picLocks noChangeAspect="1"/>
          </p:cNvPicPr>
          <p:nvPr/>
        </p:nvPicPr>
        <p:blipFill>
          <a:blip r:embed="rId2"/>
          <a:stretch>
            <a:fillRect/>
          </a:stretch>
        </p:blipFill>
        <p:spPr>
          <a:xfrm>
            <a:off x="3375627" y="3483708"/>
            <a:ext cx="2650035" cy="1541347"/>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7239120" y="1942360"/>
            <a:ext cx="1541348" cy="1541348"/>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blip>
          <a:stretch>
            <a:fillRect/>
          </a:stretch>
        </p:blipFill>
        <p:spPr>
          <a:xfrm>
            <a:off x="6887309" y="4613030"/>
            <a:ext cx="2244970" cy="2244970"/>
          </a:xfrm>
          <a:prstGeom prst="rect">
            <a:avLst/>
          </a:prstGeom>
        </p:spPr>
      </p:pic>
      <p:cxnSp>
        <p:nvCxnSpPr>
          <p:cNvPr id="13" name="Straight Arrow Connector 12"/>
          <p:cNvCxnSpPr>
            <a:stCxn id="5" idx="3"/>
            <a:endCxn id="7" idx="1"/>
          </p:cNvCxnSpPr>
          <p:nvPr/>
        </p:nvCxnSpPr>
        <p:spPr>
          <a:xfrm>
            <a:off x="2334547" y="4254382"/>
            <a:ext cx="10410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stCxn id="7" idx="3"/>
            <a:endCxn id="9" idx="1"/>
          </p:cNvCxnSpPr>
          <p:nvPr/>
        </p:nvCxnSpPr>
        <p:spPr>
          <a:xfrm flipV="1">
            <a:off x="6025662" y="2713034"/>
            <a:ext cx="1213458" cy="15413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7" idx="3"/>
            <a:endCxn id="11" idx="1"/>
          </p:cNvCxnSpPr>
          <p:nvPr/>
        </p:nvCxnSpPr>
        <p:spPr>
          <a:xfrm>
            <a:off x="6025662" y="4254382"/>
            <a:ext cx="861647" cy="14811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0" name="Picture 19"/>
          <p:cNvPicPr>
            <a:picLocks noChangeAspect="1"/>
          </p:cNvPicPr>
          <p:nvPr/>
        </p:nvPicPr>
        <p:blipFill>
          <a:blip r:embed="rId5"/>
          <a:stretch>
            <a:fillRect/>
          </a:stretch>
        </p:blipFill>
        <p:spPr>
          <a:xfrm>
            <a:off x="9179249" y="3405237"/>
            <a:ext cx="2781370" cy="1565110"/>
          </a:xfrm>
          <a:prstGeom prst="rect">
            <a:avLst/>
          </a:prstGeom>
        </p:spPr>
      </p:pic>
      <p:cxnSp>
        <p:nvCxnSpPr>
          <p:cNvPr id="22" name="Straight Arrow Connector 21"/>
          <p:cNvCxnSpPr>
            <a:stCxn id="9" idx="3"/>
            <a:endCxn id="20" idx="0"/>
          </p:cNvCxnSpPr>
          <p:nvPr/>
        </p:nvCxnSpPr>
        <p:spPr>
          <a:xfrm>
            <a:off x="8780468" y="2713034"/>
            <a:ext cx="1789466" cy="6922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a:stCxn id="11" idx="3"/>
            <a:endCxn id="20" idx="2"/>
          </p:cNvCxnSpPr>
          <p:nvPr/>
        </p:nvCxnSpPr>
        <p:spPr>
          <a:xfrm flipV="1">
            <a:off x="9132279" y="4970347"/>
            <a:ext cx="1437655" cy="7651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580">
                                          <p:stCondLst>
                                            <p:cond delay="0"/>
                                          </p:stCondLst>
                                        </p:cTn>
                                        <p:tgtEl>
                                          <p:spTgt spid="20"/>
                                        </p:tgtEl>
                                      </p:cBhvr>
                                    </p:animEffect>
                                    <p:anim calcmode="lin" valueType="num">
                                      <p:cBhvr>
                                        <p:cTn id="49"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54" dur="26">
                                          <p:stCondLst>
                                            <p:cond delay="650"/>
                                          </p:stCondLst>
                                        </p:cTn>
                                        <p:tgtEl>
                                          <p:spTgt spid="20"/>
                                        </p:tgtEl>
                                      </p:cBhvr>
                                      <p:to x="100000" y="60000"/>
                                    </p:animScale>
                                    <p:animScale>
                                      <p:cBhvr>
                                        <p:cTn id="55" dur="166" decel="50000">
                                          <p:stCondLst>
                                            <p:cond delay="676"/>
                                          </p:stCondLst>
                                        </p:cTn>
                                        <p:tgtEl>
                                          <p:spTgt spid="20"/>
                                        </p:tgtEl>
                                      </p:cBhvr>
                                      <p:to x="100000" y="100000"/>
                                    </p:animScale>
                                    <p:animScale>
                                      <p:cBhvr>
                                        <p:cTn id="56" dur="26">
                                          <p:stCondLst>
                                            <p:cond delay="1312"/>
                                          </p:stCondLst>
                                        </p:cTn>
                                        <p:tgtEl>
                                          <p:spTgt spid="20"/>
                                        </p:tgtEl>
                                      </p:cBhvr>
                                      <p:to x="100000" y="80000"/>
                                    </p:animScale>
                                    <p:animScale>
                                      <p:cBhvr>
                                        <p:cTn id="57" dur="166" decel="50000">
                                          <p:stCondLst>
                                            <p:cond delay="1338"/>
                                          </p:stCondLst>
                                        </p:cTn>
                                        <p:tgtEl>
                                          <p:spTgt spid="20"/>
                                        </p:tgtEl>
                                      </p:cBhvr>
                                      <p:to x="100000" y="100000"/>
                                    </p:animScale>
                                    <p:animScale>
                                      <p:cBhvr>
                                        <p:cTn id="58" dur="26">
                                          <p:stCondLst>
                                            <p:cond delay="1642"/>
                                          </p:stCondLst>
                                        </p:cTn>
                                        <p:tgtEl>
                                          <p:spTgt spid="20"/>
                                        </p:tgtEl>
                                      </p:cBhvr>
                                      <p:to x="100000" y="90000"/>
                                    </p:animScale>
                                    <p:animScale>
                                      <p:cBhvr>
                                        <p:cTn id="59" dur="166" decel="50000">
                                          <p:stCondLst>
                                            <p:cond delay="1668"/>
                                          </p:stCondLst>
                                        </p:cTn>
                                        <p:tgtEl>
                                          <p:spTgt spid="20"/>
                                        </p:tgtEl>
                                      </p:cBhvr>
                                      <p:to x="100000" y="100000"/>
                                    </p:animScale>
                                    <p:animScale>
                                      <p:cBhvr>
                                        <p:cTn id="60" dur="26">
                                          <p:stCondLst>
                                            <p:cond delay="1808"/>
                                          </p:stCondLst>
                                        </p:cTn>
                                        <p:tgtEl>
                                          <p:spTgt spid="20"/>
                                        </p:tgtEl>
                                      </p:cBhvr>
                                      <p:to x="100000" y="95000"/>
                                    </p:animScale>
                                    <p:animScale>
                                      <p:cBhvr>
                                        <p:cTn id="61"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b="1" dirty="0">
                <a:solidFill>
                  <a:schemeClr val="accent1">
                    <a:lumMod val="60000"/>
                    <a:lumOff val="40000"/>
                  </a:schemeClr>
                </a:solidFill>
              </a:rPr>
              <a:t>Convolutional Neural Network :</a:t>
            </a:r>
            <a:endParaRPr lang="en-US" b="1" dirty="0">
              <a:solidFill>
                <a:schemeClr val="accent1">
                  <a:lumMod val="60000"/>
                  <a:lumOff val="40000"/>
                </a:schemeClr>
              </a:solidFill>
            </a:endParaRPr>
          </a:p>
        </p:txBody>
      </p:sp>
      <p:pic>
        <p:nvPicPr>
          <p:cNvPr id="1026"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369" y="2945422"/>
            <a:ext cx="12492969" cy="28223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heel(1)">
                                      <p:cBhvr>
                                        <p:cTn id="1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b="1" dirty="0">
                <a:solidFill>
                  <a:schemeClr val="accent1">
                    <a:lumMod val="60000"/>
                    <a:lumOff val="40000"/>
                  </a:schemeClr>
                </a:solidFill>
              </a:rPr>
              <a:t>Preprocessing :</a:t>
            </a:r>
            <a:endParaRPr lang="en-US" b="1" dirty="0">
              <a:solidFill>
                <a:schemeClr val="accent1">
                  <a:lumMod val="60000"/>
                  <a:lumOff val="40000"/>
                </a:schemeClr>
              </a:solidFill>
            </a:endParaRPr>
          </a:p>
        </p:txBody>
      </p:sp>
      <p:sp>
        <p:nvSpPr>
          <p:cNvPr id="3" name="Content Placeholder 2"/>
          <p:cNvSpPr>
            <a:spLocks noGrp="1"/>
          </p:cNvSpPr>
          <p:nvPr>
            <p:ph idx="1"/>
          </p:nvPr>
        </p:nvSpPr>
        <p:spPr>
          <a:xfrm>
            <a:off x="5407384" y="1091072"/>
            <a:ext cx="4057908" cy="3416300"/>
          </a:xfrm>
        </p:spPr>
        <p:txBody>
          <a:bodyPr/>
          <a:lstStyle/>
          <a:p>
            <a:pPr marL="0" indent="0">
              <a:buNone/>
            </a:pPr>
            <a:r>
              <a:rPr lang="en-US" sz="1800" b="0" i="0" u="none" strike="noStrike" dirty="0">
                <a:solidFill>
                  <a:schemeClr val="accent6">
                    <a:lumMod val="20000"/>
                    <a:lumOff val="80000"/>
                  </a:schemeClr>
                </a:solidFill>
                <a:effectLst/>
              </a:rPr>
              <a:t>In the Preprocessing Part we will read the images stored in folders.</a:t>
            </a:r>
            <a:endParaRPr lang="en-US" dirty="0">
              <a:solidFill>
                <a:schemeClr val="accent6">
                  <a:lumMod val="20000"/>
                  <a:lumOff val="80000"/>
                </a:schemeClr>
              </a:solidFill>
            </a:endParaRPr>
          </a:p>
        </p:txBody>
      </p:sp>
      <p:sp>
        <p:nvSpPr>
          <p:cNvPr id="7" name="Rectangle 6"/>
          <p:cNvSpPr/>
          <p:nvPr/>
        </p:nvSpPr>
        <p:spPr>
          <a:xfrm>
            <a:off x="35169" y="4330376"/>
            <a:ext cx="1104157" cy="804170"/>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CV2 Python library</a:t>
            </a:r>
            <a:endParaRPr lang="en-US" dirty="0">
              <a:solidFill>
                <a:schemeClr val="tx1"/>
              </a:solidFill>
            </a:endParaRPr>
          </a:p>
        </p:txBody>
      </p:sp>
      <p:sp>
        <p:nvSpPr>
          <p:cNvPr id="9" name="Oval 8"/>
          <p:cNvSpPr/>
          <p:nvPr/>
        </p:nvSpPr>
        <p:spPr>
          <a:xfrm>
            <a:off x="1537911" y="3133970"/>
            <a:ext cx="3157416" cy="3032368"/>
          </a:xfrm>
          <a:prstGeom prst="ellipse">
            <a:avLst/>
          </a:prstGeom>
          <a:solidFill>
            <a:schemeClr val="accent2">
              <a:lumMod val="7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1" name="TextBox 10"/>
          <p:cNvSpPr txBox="1"/>
          <p:nvPr/>
        </p:nvSpPr>
        <p:spPr>
          <a:xfrm>
            <a:off x="2625968" y="3323391"/>
            <a:ext cx="1078523" cy="369332"/>
          </a:xfrm>
          <a:prstGeom prst="rect">
            <a:avLst/>
          </a:prstGeom>
          <a:noFill/>
        </p:spPr>
        <p:txBody>
          <a:bodyPr wrap="square" rtlCol="0">
            <a:spAutoFit/>
          </a:bodyPr>
          <a:lstStyle/>
          <a:p>
            <a:r>
              <a:rPr lang="en-US" dirty="0">
                <a:solidFill>
                  <a:schemeClr val="accent1">
                    <a:lumMod val="40000"/>
                    <a:lumOff val="60000"/>
                  </a:schemeClr>
                </a:solidFill>
              </a:rPr>
              <a:t>Folder</a:t>
            </a:r>
            <a:endParaRPr lang="en-US" dirty="0">
              <a:solidFill>
                <a:schemeClr val="accent1">
                  <a:lumMod val="40000"/>
                  <a:lumOff val="60000"/>
                </a:schemeClr>
              </a:solidFill>
            </a:endParaRPr>
          </a:p>
        </p:txBody>
      </p:sp>
      <p:sp>
        <p:nvSpPr>
          <p:cNvPr id="13" name="Rectangle: Rounded Corners 12"/>
          <p:cNvSpPr/>
          <p:nvPr/>
        </p:nvSpPr>
        <p:spPr>
          <a:xfrm>
            <a:off x="1942123" y="3872006"/>
            <a:ext cx="2446215" cy="168199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Rectangle 13"/>
          <p:cNvSpPr/>
          <p:nvPr/>
        </p:nvSpPr>
        <p:spPr>
          <a:xfrm>
            <a:off x="2186588" y="4291460"/>
            <a:ext cx="1860062" cy="843085"/>
          </a:xfrm>
          <a:prstGeom prst="rect">
            <a:avLst/>
          </a:prstGeom>
          <a:solidFill>
            <a:srgbClr val="66FFFF"/>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Pixel value of images</a:t>
            </a:r>
            <a:endParaRPr lang="en-US" dirty="0"/>
          </a:p>
        </p:txBody>
      </p:sp>
      <p:sp>
        <p:nvSpPr>
          <p:cNvPr id="15" name="TextBox 14"/>
          <p:cNvSpPr txBox="1"/>
          <p:nvPr/>
        </p:nvSpPr>
        <p:spPr>
          <a:xfrm>
            <a:off x="2375016" y="3882772"/>
            <a:ext cx="1758462" cy="369332"/>
          </a:xfrm>
          <a:prstGeom prst="rect">
            <a:avLst/>
          </a:prstGeom>
          <a:noFill/>
        </p:spPr>
        <p:txBody>
          <a:bodyPr wrap="square" rtlCol="0">
            <a:spAutoFit/>
          </a:bodyPr>
          <a:lstStyle/>
          <a:p>
            <a:r>
              <a:rPr lang="en-US" dirty="0"/>
              <a:t>Python array</a:t>
            </a:r>
            <a:endParaRPr lang="en-US" dirty="0"/>
          </a:p>
        </p:txBody>
      </p:sp>
      <p:sp>
        <p:nvSpPr>
          <p:cNvPr id="16" name="Rectangle 15"/>
          <p:cNvSpPr/>
          <p:nvPr/>
        </p:nvSpPr>
        <p:spPr>
          <a:xfrm>
            <a:off x="5655525" y="2429932"/>
            <a:ext cx="1891323" cy="635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Image resizing as specified</a:t>
            </a:r>
            <a:endParaRPr lang="en-US" dirty="0"/>
          </a:p>
        </p:txBody>
      </p:sp>
      <p:sp>
        <p:nvSpPr>
          <p:cNvPr id="17" name="Rectangle 16"/>
          <p:cNvSpPr/>
          <p:nvPr/>
        </p:nvSpPr>
        <p:spPr>
          <a:xfrm>
            <a:off x="10872920" y="3130062"/>
            <a:ext cx="930031" cy="2133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Array </a:t>
            </a:r>
            <a:r>
              <a:rPr lang="en-US" dirty="0" err="1"/>
              <a:t>consis</a:t>
            </a:r>
            <a:r>
              <a:rPr lang="en-US" dirty="0"/>
              <a:t>--ting pixel values</a:t>
            </a:r>
            <a:endParaRPr lang="en-US" dirty="0"/>
          </a:p>
        </p:txBody>
      </p:sp>
      <p:sp>
        <p:nvSpPr>
          <p:cNvPr id="18" name="Rectangle 17"/>
          <p:cNvSpPr/>
          <p:nvPr/>
        </p:nvSpPr>
        <p:spPr>
          <a:xfrm>
            <a:off x="8491844" y="3146420"/>
            <a:ext cx="1203571" cy="21336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Address of the image</a:t>
            </a:r>
            <a:endParaRPr lang="en-US" dirty="0"/>
          </a:p>
        </p:txBody>
      </p:sp>
      <p:sp>
        <p:nvSpPr>
          <p:cNvPr id="20" name="Oval 19"/>
          <p:cNvSpPr/>
          <p:nvPr/>
        </p:nvSpPr>
        <p:spPr>
          <a:xfrm>
            <a:off x="5210048" y="5406198"/>
            <a:ext cx="2336800" cy="12929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Numerical Python array</a:t>
            </a:r>
            <a:endParaRPr lang="en-US" dirty="0"/>
          </a:p>
        </p:txBody>
      </p:sp>
      <p:sp>
        <p:nvSpPr>
          <p:cNvPr id="33" name="TextBox 32"/>
          <p:cNvSpPr txBox="1"/>
          <p:nvPr/>
        </p:nvSpPr>
        <p:spPr>
          <a:xfrm>
            <a:off x="8061570" y="6052667"/>
            <a:ext cx="1754552" cy="646331"/>
          </a:xfrm>
          <a:prstGeom prst="rect">
            <a:avLst/>
          </a:prstGeom>
          <a:noFill/>
        </p:spPr>
        <p:txBody>
          <a:bodyPr wrap="square" rtlCol="0">
            <a:spAutoFit/>
          </a:bodyPr>
          <a:lstStyle/>
          <a:p>
            <a:r>
              <a:rPr lang="en-US" dirty="0"/>
              <a:t>Conversion to…</a:t>
            </a:r>
            <a:endParaRPr lang="en-US" dirty="0"/>
          </a:p>
        </p:txBody>
      </p:sp>
      <p:sp>
        <p:nvSpPr>
          <p:cNvPr id="54" name="TextBox 53"/>
          <p:cNvSpPr txBox="1"/>
          <p:nvPr/>
        </p:nvSpPr>
        <p:spPr>
          <a:xfrm>
            <a:off x="9649812" y="2176785"/>
            <a:ext cx="1688123" cy="646331"/>
          </a:xfrm>
          <a:prstGeom prst="rect">
            <a:avLst/>
          </a:prstGeom>
          <a:noFill/>
        </p:spPr>
        <p:txBody>
          <a:bodyPr wrap="square" rtlCol="0">
            <a:spAutoFit/>
          </a:bodyPr>
          <a:lstStyle/>
          <a:p>
            <a:r>
              <a:rPr lang="en-US" dirty="0"/>
              <a:t>Two arrays created</a:t>
            </a:r>
            <a:endParaRPr lang="en-US" dirty="0"/>
          </a:p>
        </p:txBody>
      </p:sp>
      <p:cxnSp>
        <p:nvCxnSpPr>
          <p:cNvPr id="69" name="Straight Arrow Connector 68"/>
          <p:cNvCxnSpPr>
            <a:stCxn id="7" idx="3"/>
            <a:endCxn id="9" idx="2"/>
          </p:cNvCxnSpPr>
          <p:nvPr/>
        </p:nvCxnSpPr>
        <p:spPr>
          <a:xfrm flipV="1">
            <a:off x="1139326" y="4650154"/>
            <a:ext cx="398585" cy="823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Connector: Curved 70"/>
          <p:cNvCxnSpPr>
            <a:stCxn id="9" idx="0"/>
            <a:endCxn id="16" idx="1"/>
          </p:cNvCxnSpPr>
          <p:nvPr/>
        </p:nvCxnSpPr>
        <p:spPr>
          <a:xfrm rot="5400000" flipH="1" flipV="1">
            <a:off x="4192803" y="1671248"/>
            <a:ext cx="386538" cy="253890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Connector: Curved 72"/>
          <p:cNvCxnSpPr>
            <a:stCxn id="16" idx="2"/>
            <a:endCxn id="9" idx="6"/>
          </p:cNvCxnSpPr>
          <p:nvPr/>
        </p:nvCxnSpPr>
        <p:spPr>
          <a:xfrm rot="5400000">
            <a:off x="4855646" y="2904613"/>
            <a:ext cx="1585222" cy="190586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endCxn id="54" idx="1"/>
          </p:cNvCxnSpPr>
          <p:nvPr/>
        </p:nvCxnSpPr>
        <p:spPr>
          <a:xfrm flipV="1">
            <a:off x="7546848" y="2499951"/>
            <a:ext cx="2102964" cy="13719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2" name="Connector: Curved 81"/>
          <p:cNvCxnSpPr>
            <a:stCxn id="54" idx="2"/>
            <a:endCxn id="18" idx="0"/>
          </p:cNvCxnSpPr>
          <p:nvPr/>
        </p:nvCxnSpPr>
        <p:spPr>
          <a:xfrm rot="5400000">
            <a:off x="9632100" y="2284646"/>
            <a:ext cx="323304" cy="1400244"/>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84" name="Connector: Curved 83"/>
          <p:cNvCxnSpPr>
            <a:stCxn id="54" idx="2"/>
            <a:endCxn id="17" idx="0"/>
          </p:cNvCxnSpPr>
          <p:nvPr/>
        </p:nvCxnSpPr>
        <p:spPr>
          <a:xfrm rot="16200000" flipH="1">
            <a:off x="10762432" y="2554558"/>
            <a:ext cx="306946" cy="84406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97" name="Connector: Curved 96"/>
          <p:cNvCxnSpPr>
            <a:stCxn id="18" idx="1"/>
            <a:endCxn id="20" idx="0"/>
          </p:cNvCxnSpPr>
          <p:nvPr/>
        </p:nvCxnSpPr>
        <p:spPr>
          <a:xfrm rot="10800000" flipV="1">
            <a:off x="6378448" y="4213220"/>
            <a:ext cx="2113396" cy="1192978"/>
          </a:xfrm>
          <a:prstGeom prst="curved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9" name="Connector: Curved 98"/>
          <p:cNvCxnSpPr>
            <a:stCxn id="17" idx="2"/>
            <a:endCxn id="20" idx="6"/>
          </p:cNvCxnSpPr>
          <p:nvPr/>
        </p:nvCxnSpPr>
        <p:spPr>
          <a:xfrm rot="5400000">
            <a:off x="9047890" y="3762620"/>
            <a:ext cx="789005" cy="3791088"/>
          </a:xfrm>
          <a:prstGeom prst="curvedConnector2">
            <a:avLst/>
          </a:prstGeom>
          <a:ln>
            <a:tailEnd type="triangle"/>
          </a:ln>
        </p:spPr>
        <p:style>
          <a:lnRef idx="2">
            <a:schemeClr val="accent4"/>
          </a:lnRef>
          <a:fillRef idx="0">
            <a:schemeClr val="accent4"/>
          </a:fillRef>
          <a:effectRef idx="1">
            <a:schemeClr val="accent4"/>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8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9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99"/>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animBg="1"/>
      <p:bldP spid="11" grpId="0"/>
      <p:bldP spid="13" grpId="0" animBg="1"/>
      <p:bldP spid="14" grpId="0" animBg="1"/>
      <p:bldP spid="15" grpId="0"/>
      <p:bldP spid="16" grpId="0" animBg="1"/>
      <p:bldP spid="17" grpId="0" animBg="1"/>
      <p:bldP spid="18"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243967" y="2680677"/>
            <a:ext cx="2821354" cy="171156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Pixel values</a:t>
            </a:r>
            <a:endParaRPr lang="en-US" dirty="0"/>
          </a:p>
          <a:p>
            <a:pPr algn="ctr"/>
            <a:r>
              <a:rPr lang="en-US" dirty="0"/>
              <a:t>(between 0 to 255)</a:t>
            </a:r>
            <a:endParaRPr lang="en-US" dirty="0"/>
          </a:p>
        </p:txBody>
      </p:sp>
      <p:sp>
        <p:nvSpPr>
          <p:cNvPr id="7" name="Rectangle 6"/>
          <p:cNvSpPr/>
          <p:nvPr/>
        </p:nvSpPr>
        <p:spPr>
          <a:xfrm>
            <a:off x="4751753" y="3051907"/>
            <a:ext cx="2688494" cy="96910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Dividing each pixel value by 255</a:t>
            </a:r>
            <a:endParaRPr lang="en-US" dirty="0"/>
          </a:p>
        </p:txBody>
      </p:sp>
      <p:sp>
        <p:nvSpPr>
          <p:cNvPr id="8" name="Thought Bubble: Cloud 7"/>
          <p:cNvSpPr/>
          <p:nvPr/>
        </p:nvSpPr>
        <p:spPr>
          <a:xfrm>
            <a:off x="7221415" y="693615"/>
            <a:ext cx="2454031" cy="2227385"/>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Normalizing pixel values…</a:t>
            </a:r>
            <a:endParaRPr lang="en-US" dirty="0"/>
          </a:p>
        </p:txBody>
      </p:sp>
      <p:pic>
        <p:nvPicPr>
          <p:cNvPr id="10" name="Picture 9"/>
          <p:cNvPicPr>
            <a:picLocks noChangeAspect="1"/>
          </p:cNvPicPr>
          <p:nvPr/>
        </p:nvPicPr>
        <p:blipFill rotWithShape="1">
          <a:blip r:embed="rId1">
            <a:clrChange>
              <a:clrFrom>
                <a:srgbClr val="FFFFFF"/>
              </a:clrFrom>
              <a:clrTo>
                <a:srgbClr val="FFFFFF">
                  <a:alpha val="0"/>
                </a:srgbClr>
              </a:clrTo>
            </a:clrChange>
          </a:blip>
          <a:srcRect r="2507" b="6989"/>
          <a:stretch>
            <a:fillRect/>
          </a:stretch>
        </p:blipFill>
        <p:spPr>
          <a:xfrm>
            <a:off x="7710853" y="3266831"/>
            <a:ext cx="1826503" cy="2688493"/>
          </a:xfrm>
          <a:prstGeom prst="rect">
            <a:avLst/>
          </a:prstGeom>
        </p:spPr>
      </p:pic>
      <p:cxnSp>
        <p:nvCxnSpPr>
          <p:cNvPr id="12" name="Connector: Curved 11"/>
          <p:cNvCxnSpPr>
            <a:stCxn id="4" idx="6"/>
            <a:endCxn id="7" idx="1"/>
          </p:cNvCxnSpPr>
          <p:nvPr/>
        </p:nvCxnSpPr>
        <p:spPr>
          <a:xfrm flipV="1">
            <a:off x="4065321" y="3536461"/>
            <a:ext cx="686432" cy="1"/>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b="1" dirty="0">
                <a:solidFill>
                  <a:schemeClr val="accent1">
                    <a:lumMod val="60000"/>
                    <a:lumOff val="40000"/>
                  </a:schemeClr>
                </a:solidFill>
              </a:rPr>
              <a:t>Activation Functions:</a:t>
            </a:r>
            <a:endParaRPr lang="en-US" b="1" dirty="0">
              <a:solidFill>
                <a:schemeClr val="accent1">
                  <a:lumMod val="60000"/>
                  <a:lumOff val="40000"/>
                </a:schemeClr>
              </a:solidFill>
            </a:endParaRPr>
          </a:p>
        </p:txBody>
      </p:sp>
      <p:sp>
        <p:nvSpPr>
          <p:cNvPr id="3" name="Content Placeholder 2"/>
          <p:cNvSpPr>
            <a:spLocks noGrp="1"/>
          </p:cNvSpPr>
          <p:nvPr>
            <p:ph idx="1"/>
          </p:nvPr>
        </p:nvSpPr>
        <p:spPr/>
        <p:txBody>
          <a:bodyPr>
            <a:normAutofit/>
          </a:bodyPr>
          <a:lstStyle/>
          <a:p>
            <a:pPr rtl="0" fontAlgn="base">
              <a:spcBef>
                <a:spcPts val="0"/>
              </a:spcBef>
              <a:spcAft>
                <a:spcPts val="0"/>
              </a:spcAft>
              <a:buFont typeface="+mj-lt"/>
              <a:buAutoNum type="arabicPeriod"/>
            </a:pPr>
            <a:r>
              <a:rPr lang="en-US" sz="1900" b="0" i="0" u="none" strike="noStrike" dirty="0">
                <a:solidFill>
                  <a:srgbClr val="000000"/>
                </a:solidFill>
                <a:effectLst/>
              </a:rPr>
              <a:t>Sigmoid</a:t>
            </a:r>
            <a:endParaRPr lang="en-US" sz="1900" b="0" i="0" u="none" strike="noStrike" dirty="0">
              <a:solidFill>
                <a:srgbClr val="000000"/>
              </a:solidFill>
              <a:effectLst/>
            </a:endParaRPr>
          </a:p>
          <a:p>
            <a:pPr rtl="0" fontAlgn="base">
              <a:spcBef>
                <a:spcPts val="0"/>
              </a:spcBef>
              <a:spcAft>
                <a:spcPts val="0"/>
              </a:spcAft>
              <a:buFont typeface="+mj-lt"/>
              <a:buAutoNum type="arabicPeriod"/>
            </a:pPr>
            <a:endParaRPr lang="en-US" sz="1900" b="0" i="0" u="none" strike="noStrike" dirty="0">
              <a:solidFill>
                <a:srgbClr val="000000"/>
              </a:solidFill>
              <a:effectLst/>
            </a:endParaRPr>
          </a:p>
          <a:p>
            <a:pPr rtl="0" fontAlgn="base">
              <a:spcBef>
                <a:spcPts val="0"/>
              </a:spcBef>
              <a:spcAft>
                <a:spcPts val="0"/>
              </a:spcAft>
              <a:buFont typeface="+mj-lt"/>
              <a:buAutoNum type="arabicPeriod"/>
            </a:pPr>
            <a:r>
              <a:rPr lang="en-US" sz="1900" b="0" i="0" u="none" strike="noStrike" dirty="0">
                <a:solidFill>
                  <a:srgbClr val="000000"/>
                </a:solidFill>
                <a:effectLst/>
              </a:rPr>
              <a:t>Tan-h</a:t>
            </a:r>
            <a:endParaRPr lang="en-US" sz="1900" b="0" i="0" u="none" strike="noStrike" dirty="0">
              <a:solidFill>
                <a:srgbClr val="000000"/>
              </a:solidFill>
              <a:effectLst/>
            </a:endParaRPr>
          </a:p>
          <a:p>
            <a:pPr rtl="0" fontAlgn="base">
              <a:spcBef>
                <a:spcPts val="0"/>
              </a:spcBef>
              <a:spcAft>
                <a:spcPts val="0"/>
              </a:spcAft>
              <a:buFont typeface="+mj-lt"/>
              <a:buAutoNum type="arabicPeriod"/>
            </a:pPr>
            <a:endParaRPr lang="en-US" sz="1900" b="0" i="0" u="none" strike="noStrike" dirty="0">
              <a:solidFill>
                <a:srgbClr val="000000"/>
              </a:solidFill>
              <a:effectLst/>
            </a:endParaRPr>
          </a:p>
          <a:p>
            <a:pPr rtl="0" fontAlgn="base">
              <a:spcBef>
                <a:spcPts val="0"/>
              </a:spcBef>
              <a:spcAft>
                <a:spcPts val="0"/>
              </a:spcAft>
              <a:buFont typeface="+mj-lt"/>
              <a:buAutoNum type="arabicPeriod"/>
            </a:pPr>
            <a:r>
              <a:rPr lang="en-US" sz="1900" b="0" i="0" u="none" strike="noStrike" dirty="0" err="1">
                <a:solidFill>
                  <a:srgbClr val="000000"/>
                </a:solidFill>
                <a:effectLst/>
              </a:rPr>
              <a:t>Relu</a:t>
            </a:r>
            <a:endParaRPr lang="en-US" sz="1900" b="0" i="0" u="none" strike="noStrike" dirty="0">
              <a:solidFill>
                <a:srgbClr val="000000"/>
              </a:solidFill>
              <a:effectLst/>
            </a:endParaRPr>
          </a:p>
          <a:p>
            <a:pPr rtl="0" fontAlgn="base">
              <a:spcBef>
                <a:spcPts val="0"/>
              </a:spcBef>
              <a:spcAft>
                <a:spcPts val="0"/>
              </a:spcAft>
              <a:buFont typeface="+mj-lt"/>
              <a:buAutoNum type="arabicPeriod"/>
            </a:pPr>
            <a:endParaRPr lang="en-US" sz="1900" b="0" i="0" u="none" strike="noStrike" dirty="0">
              <a:solidFill>
                <a:srgbClr val="000000"/>
              </a:solidFill>
              <a:effectLst/>
            </a:endParaRPr>
          </a:p>
          <a:p>
            <a:pPr rtl="0" fontAlgn="base">
              <a:spcBef>
                <a:spcPts val="0"/>
              </a:spcBef>
              <a:spcAft>
                <a:spcPts val="0"/>
              </a:spcAft>
              <a:buFont typeface="+mj-lt"/>
              <a:buAutoNum type="arabicPeriod"/>
            </a:pPr>
            <a:r>
              <a:rPr lang="en-US" sz="1900" b="0" i="0" u="none" strike="noStrike" dirty="0">
                <a:solidFill>
                  <a:srgbClr val="000000"/>
                </a:solidFill>
                <a:effectLst/>
              </a:rPr>
              <a:t>Leaky-</a:t>
            </a:r>
            <a:r>
              <a:rPr lang="en-US" sz="1900" b="0" i="0" u="none" strike="noStrike" dirty="0" err="1">
                <a:solidFill>
                  <a:srgbClr val="000000"/>
                </a:solidFill>
                <a:effectLst/>
              </a:rPr>
              <a:t>Relu</a:t>
            </a:r>
            <a:endParaRPr lang="en-US" sz="1900" b="0" i="0" u="none" strike="noStrike" dirty="0">
              <a:solidFill>
                <a:srgbClr val="000000"/>
              </a:solidFill>
              <a:effectLst/>
            </a:endParaRPr>
          </a:p>
          <a:p>
            <a:pPr rtl="0" fontAlgn="base">
              <a:spcBef>
                <a:spcPts val="0"/>
              </a:spcBef>
              <a:spcAft>
                <a:spcPts val="0"/>
              </a:spcAft>
              <a:buFont typeface="+mj-lt"/>
              <a:buAutoNum type="arabicPeriod"/>
            </a:pPr>
            <a:endParaRPr lang="en-US" sz="1900" b="0" i="0" u="none" strike="noStrike" dirty="0">
              <a:solidFill>
                <a:srgbClr val="000000"/>
              </a:solidFill>
              <a:effectLst/>
            </a:endParaRPr>
          </a:p>
          <a:p>
            <a:pPr rtl="0" fontAlgn="base">
              <a:spcBef>
                <a:spcPts val="0"/>
              </a:spcBef>
              <a:spcAft>
                <a:spcPts val="800"/>
              </a:spcAft>
              <a:buFont typeface="+mj-lt"/>
              <a:buAutoNum type="arabicPeriod"/>
            </a:pPr>
            <a:r>
              <a:rPr lang="en-US" sz="1900" b="0" i="0" u="none" strike="noStrike" dirty="0" err="1">
                <a:solidFill>
                  <a:srgbClr val="000000"/>
                </a:solidFill>
                <a:effectLst/>
              </a:rPr>
              <a:t>Softmax</a:t>
            </a:r>
            <a:r>
              <a:rPr lang="en-US" sz="1900" b="0" i="0" u="none" strike="noStrike" dirty="0">
                <a:solidFill>
                  <a:srgbClr val="000000"/>
                </a:solidFill>
                <a:effectLst/>
              </a:rPr>
              <a:t>  (Multiple Classes)</a:t>
            </a:r>
            <a:endParaRPr lang="en-US" sz="1900" b="0" i="0" u="none" strike="noStrike" dirty="0">
              <a:solidFill>
                <a:srgbClr val="000000"/>
              </a:solidFill>
              <a:effectLst/>
            </a:endParaRPr>
          </a:p>
          <a:p>
            <a:pPr marL="0" indent="0">
              <a:buNone/>
            </a:pPr>
            <a:endParaRPr lang="en-US" dirty="0"/>
          </a:p>
        </p:txBody>
      </p:sp>
      <p:pic>
        <p:nvPicPr>
          <p:cNvPr id="2065" name="Picture 17"/>
          <p:cNvPicPr>
            <a:picLocks noChangeAspect="1" noChangeArrowheads="1"/>
          </p:cNvPicPr>
          <p:nvPr/>
        </p:nvPicPr>
        <p:blipFill>
          <a:blip r:embed="rId1">
            <a:duotone>
              <a:prstClr val="black"/>
              <a:srgbClr val="66FFFF">
                <a:tint val="45000"/>
                <a:satMod val="400000"/>
              </a:srgbClr>
            </a:duotone>
            <a:extLst>
              <a:ext uri="{28A0092B-C50C-407E-A947-70E740481C1C}">
                <a14:useLocalDpi xmlns:a14="http://schemas.microsoft.com/office/drawing/2010/main" val="0"/>
              </a:ext>
            </a:extLst>
          </a:blip>
          <a:srcRect/>
          <a:stretch>
            <a:fillRect/>
          </a:stretch>
        </p:blipFill>
        <p:spPr bwMode="auto">
          <a:xfrm>
            <a:off x="3255241" y="2450592"/>
            <a:ext cx="4757252" cy="230251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p:cNvPicPr>
            <a:picLocks noChangeAspect="1" noChangeArrowheads="1"/>
          </p:cNvPicPr>
          <p:nvPr/>
        </p:nvPicPr>
        <p:blipFill>
          <a:blip r:embed="rId2">
            <a:duotone>
              <a:prstClr val="black"/>
              <a:srgbClr val="66FFFF">
                <a:tint val="45000"/>
                <a:satMod val="400000"/>
              </a:srgbClr>
            </a:duotone>
            <a:extLst>
              <a:ext uri="{28A0092B-C50C-407E-A947-70E740481C1C}">
                <a14:useLocalDpi xmlns:a14="http://schemas.microsoft.com/office/drawing/2010/main" val="0"/>
              </a:ext>
            </a:extLst>
          </a:blip>
          <a:srcRect/>
          <a:stretch>
            <a:fillRect/>
          </a:stretch>
        </p:blipFill>
        <p:spPr bwMode="auto">
          <a:xfrm>
            <a:off x="7139854" y="4561673"/>
            <a:ext cx="4757252" cy="2036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69328" y="6152225"/>
            <a:ext cx="3835154" cy="369332"/>
          </a:xfrm>
          <a:prstGeom prst="rect">
            <a:avLst/>
          </a:prstGeom>
          <a:noFill/>
        </p:spPr>
        <p:txBody>
          <a:bodyPr wrap="square" rtlCol="0">
            <a:spAutoFit/>
          </a:bodyPr>
          <a:lstStyle/>
          <a:p>
            <a:r>
              <a:rPr lang="en-US" dirty="0">
                <a:solidFill>
                  <a:schemeClr val="bg2">
                    <a:lumMod val="50000"/>
                  </a:schemeClr>
                </a:solidFill>
              </a:rPr>
              <a:t>-Diagram of Activation Functions </a:t>
            </a:r>
            <a:endParaRPr lang="en-US" dirty="0">
              <a:solidFill>
                <a:schemeClr val="bg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2065"/>
                                        </p:tgtEl>
                                        <p:attrNameLst>
                                          <p:attrName>style.visibility</p:attrName>
                                        </p:attrNameLst>
                                      </p:cBhvr>
                                      <p:to>
                                        <p:strVal val="visible"/>
                                      </p:to>
                                    </p:set>
                                    <p:animEffect transition="in" filter="circle(in)">
                                      <p:cBhvr>
                                        <p:cTn id="28" dur="2000"/>
                                        <p:tgtEl>
                                          <p:spTgt spid="2065"/>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2067"/>
                                        </p:tgtEl>
                                        <p:attrNameLst>
                                          <p:attrName>style.visibility</p:attrName>
                                        </p:attrNameLst>
                                      </p:cBhvr>
                                      <p:to>
                                        <p:strVal val="visible"/>
                                      </p:to>
                                    </p:set>
                                    <p:animEffect transition="in" filter="circle(in)">
                                      <p:cBhvr>
                                        <p:cTn id="33" dur="2000"/>
                                        <p:tgtEl>
                                          <p:spTgt spid="206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wipe(down)">
                                      <p:cBhvr>
                                        <p:cTn id="3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3827" y="635148"/>
            <a:ext cx="8825658" cy="861420"/>
          </a:xfrm>
        </p:spPr>
        <p:txBody>
          <a:bodyPr/>
          <a:lstStyle/>
          <a:p>
            <a:r>
              <a:rPr lang="en-US" dirty="0"/>
              <a:t>                                                            </a:t>
            </a:r>
            <a:r>
              <a:rPr lang="en-US" sz="3200" dirty="0">
                <a:latin typeface="Buxton Sketch" panose="03080500000500000004" pitchFamily="66" charset="0"/>
              </a:rPr>
              <a:t>ABSTRACT</a:t>
            </a:r>
            <a:endParaRPr lang="en-US" sz="3200" dirty="0">
              <a:latin typeface="Buxton Sketch" panose="03080500000500000004" pitchFamily="66" charset="0"/>
            </a:endParaRPr>
          </a:p>
        </p:txBody>
      </p:sp>
      <p:sp>
        <p:nvSpPr>
          <p:cNvPr id="8" name="TextBox 7"/>
          <p:cNvSpPr txBox="1"/>
          <p:nvPr/>
        </p:nvSpPr>
        <p:spPr>
          <a:xfrm>
            <a:off x="1273827" y="1207319"/>
            <a:ext cx="9845277"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6">
                    <a:lumMod val="20000"/>
                    <a:lumOff val="80000"/>
                  </a:schemeClr>
                </a:solidFill>
                <a:effectLst/>
                <a:ea typeface="Calibri" panose="020F0502020204030204" pitchFamily="34" charset="0"/>
                <a:cs typeface="Times New Roman" panose="02020603050405020304" pitchFamily="18" charset="0"/>
              </a:rPr>
              <a:t>As it can be seen around the world, the pandemic has led to huge loss of human life world-wide and it presents unprecedented challenges to people’s health, food systems and the working class.</a:t>
            </a:r>
            <a:endParaRPr lang="en-US"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accent6">
                  <a:lumMod val="20000"/>
                  <a:lumOff val="80000"/>
                </a:schemeClr>
              </a:solidFill>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solidFill>
                  <a:schemeClr val="accent6">
                    <a:lumMod val="20000"/>
                    <a:lumOff val="80000"/>
                  </a:schemeClr>
                </a:solidFill>
                <a:effectLst/>
                <a:ea typeface="Calibri" panose="020F0502020204030204" pitchFamily="34" charset="0"/>
                <a:cs typeface="Times New Roman" panose="02020603050405020304" pitchFamily="18" charset="0"/>
              </a:rPr>
              <a:t>Situations have been such that millions of people have begun to face poverty and large numbers are reported undernourished. </a:t>
            </a:r>
            <a:endParaRPr lang="en-US"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solidFill>
                  <a:schemeClr val="accent6">
                    <a:lumMod val="20000"/>
                    <a:lumOff val="80000"/>
                  </a:schemeClr>
                </a:solidFill>
                <a:effectLst/>
                <a:ea typeface="Calibri" panose="020F0502020204030204" pitchFamily="34" charset="0"/>
                <a:cs typeface="Times New Roman" panose="02020603050405020304" pitchFamily="18" charset="0"/>
              </a:rPr>
              <a:t>Viruses such as COVID-19, H1N1, MERS, Spanish flu etc. can put lives in danger even after this widespread as they travel through the air, also there is lack of awareness and rapid outpour.</a:t>
            </a:r>
            <a:endParaRPr lang="en-US"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accent6">
                  <a:lumMod val="20000"/>
                  <a:lumOff val="80000"/>
                </a:schemeClr>
              </a:solidFill>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solidFill>
                  <a:schemeClr val="accent6">
                    <a:lumMod val="20000"/>
                    <a:lumOff val="80000"/>
                  </a:schemeClr>
                </a:solidFill>
                <a:effectLst/>
                <a:ea typeface="Calibri" panose="020F0502020204030204" pitchFamily="34" charset="0"/>
                <a:cs typeface="Times New Roman" panose="02020603050405020304" pitchFamily="18" charset="0"/>
              </a:rPr>
              <a:t>It has been observed all over the world that how challenging it could be to detect and treat the infected in large crowds. </a:t>
            </a:r>
            <a:endParaRPr lang="en-US"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accent6">
                  <a:lumMod val="20000"/>
                  <a:lumOff val="80000"/>
                </a:schemeClr>
              </a:solidFill>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solidFill>
                  <a:schemeClr val="accent6">
                    <a:lumMod val="20000"/>
                    <a:lumOff val="80000"/>
                  </a:schemeClr>
                </a:solidFill>
                <a:effectLst/>
                <a:ea typeface="Calibri" panose="020F0502020204030204" pitchFamily="34" charset="0"/>
                <a:cs typeface="Times New Roman" panose="02020603050405020304" pitchFamily="18" charset="0"/>
              </a:rPr>
              <a:t>Detection using infrared guns/ thermometers is been carried as one of the major symptoms is fever but those methods do involve physical contact, putting the detector’s life at risk.</a:t>
            </a:r>
            <a:endParaRPr lang="en-US"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b="1" dirty="0">
                <a:solidFill>
                  <a:schemeClr val="accent1">
                    <a:lumMod val="60000"/>
                    <a:lumOff val="40000"/>
                  </a:schemeClr>
                </a:solidFill>
              </a:rPr>
              <a:t>Layers and their functions:</a:t>
            </a:r>
            <a:endParaRPr lang="en-US" b="1" dirty="0">
              <a:solidFill>
                <a:schemeClr val="accent1">
                  <a:lumMod val="60000"/>
                  <a:lumOff val="40000"/>
                </a:schemeClr>
              </a:solidFill>
            </a:endParaRPr>
          </a:p>
        </p:txBody>
      </p:sp>
      <p:sp>
        <p:nvSpPr>
          <p:cNvPr id="3" name="TextBox 2"/>
          <p:cNvSpPr txBox="1"/>
          <p:nvPr/>
        </p:nvSpPr>
        <p:spPr>
          <a:xfrm>
            <a:off x="7872984" y="1096317"/>
            <a:ext cx="2404872" cy="461665"/>
          </a:xfrm>
          <a:prstGeom prst="rect">
            <a:avLst/>
          </a:prstGeom>
          <a:noFill/>
        </p:spPr>
        <p:txBody>
          <a:bodyPr wrap="square" rtlCol="0">
            <a:spAutoFit/>
          </a:bodyPr>
          <a:lstStyle/>
          <a:p>
            <a:r>
              <a:rPr lang="en-US" sz="2400" dirty="0">
                <a:solidFill>
                  <a:schemeClr val="accent6">
                    <a:lumMod val="20000"/>
                    <a:lumOff val="80000"/>
                  </a:schemeClr>
                </a:solidFill>
              </a:rPr>
              <a:t>Conv2D</a:t>
            </a:r>
            <a:endParaRPr lang="en-US" sz="2400" dirty="0">
              <a:solidFill>
                <a:schemeClr val="accent6">
                  <a:lumMod val="20000"/>
                  <a:lumOff val="80000"/>
                </a:schemeClr>
              </a:solidFill>
            </a:endParaRPr>
          </a:p>
        </p:txBody>
      </p:sp>
      <p:pic>
        <p:nvPicPr>
          <p:cNvPr id="3084" name="Picture 12"/>
          <p:cNvPicPr>
            <a:picLocks noChangeAspect="1" noChangeArrowheads="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90287" y="2320088"/>
            <a:ext cx="5510642" cy="310230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291072" y="4425696"/>
            <a:ext cx="5742432" cy="22690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3084"/>
                                        </p:tgtEl>
                                        <p:attrNameLst>
                                          <p:attrName>style.visibility</p:attrName>
                                        </p:attrNameLst>
                                      </p:cBhvr>
                                      <p:to>
                                        <p:strVal val="visible"/>
                                      </p:to>
                                    </p:set>
                                    <p:animEffect transition="in" filter="wheel(1)">
                                      <p:cBhvr>
                                        <p:cTn id="16" dur="2000"/>
                                        <p:tgtEl>
                                          <p:spTgt spid="3084"/>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3086"/>
                                        </p:tgtEl>
                                        <p:attrNameLst>
                                          <p:attrName>style.visibility</p:attrName>
                                        </p:attrNameLst>
                                      </p:cBhvr>
                                      <p:to>
                                        <p:strVal val="visible"/>
                                      </p:to>
                                    </p:set>
                                    <p:animEffect transition="in" filter="wheel(1)">
                                      <p:cBhvr>
                                        <p:cTn id="21" dur="20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b="1" i="0" u="none" strike="noStrike" dirty="0">
                <a:solidFill>
                  <a:schemeClr val="accent1">
                    <a:lumMod val="60000"/>
                    <a:lumOff val="40000"/>
                  </a:schemeClr>
                </a:solidFill>
                <a:effectLst/>
              </a:rPr>
              <a:t>CNN model for Face </a:t>
            </a:r>
            <a:r>
              <a:rPr lang="en-US" b="1" dirty="0">
                <a:solidFill>
                  <a:schemeClr val="accent1">
                    <a:lumMod val="60000"/>
                    <a:lumOff val="40000"/>
                  </a:schemeClr>
                </a:solidFill>
              </a:rPr>
              <a:t>R</a:t>
            </a:r>
            <a:r>
              <a:rPr lang="en-US" b="1" i="0" u="none" strike="noStrike" dirty="0">
                <a:solidFill>
                  <a:schemeClr val="accent1">
                    <a:lumMod val="60000"/>
                    <a:lumOff val="40000"/>
                  </a:schemeClr>
                </a:solidFill>
                <a:effectLst/>
              </a:rPr>
              <a:t>ecognition:</a:t>
            </a:r>
            <a:endParaRPr lang="en-US" dirty="0">
              <a:solidFill>
                <a:schemeClr val="accent1">
                  <a:lumMod val="60000"/>
                  <a:lumOff val="40000"/>
                </a:schemeClr>
              </a:solidFill>
            </a:endParaRPr>
          </a:p>
        </p:txBody>
      </p:sp>
      <p:pic>
        <p:nvPicPr>
          <p:cNvPr id="4102"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6703" y="2503504"/>
            <a:ext cx="9370587" cy="4354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animEffect transition="in" filter="randombar(horizontal)">
                                      <p:cBhvr>
                                        <p:cTn id="11"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5142" y="914401"/>
            <a:ext cx="8825659" cy="5489852"/>
          </a:xfrm>
        </p:spPr>
        <p:txBody>
          <a:bodyPr>
            <a:normAutofit fontScale="77500" lnSpcReduction="20000"/>
          </a:bodyPr>
          <a:lstStyle/>
          <a:p>
            <a:pPr marL="0" indent="0">
              <a:lnSpc>
                <a:spcPct val="200000"/>
              </a:lnSpc>
              <a:buNone/>
            </a:pPr>
            <a:r>
              <a:rPr lang="en-IN" sz="4200" b="1" dirty="0">
                <a:solidFill>
                  <a:schemeClr val="accent1">
                    <a:lumMod val="60000"/>
                    <a:lumOff val="40000"/>
                  </a:schemeClr>
                </a:solidFill>
                <a:effectLst/>
                <a:latin typeface="+mj-lt"/>
                <a:ea typeface="Times New Roman" panose="02020603050405020304" pitchFamily="18" charset="0"/>
                <a:cs typeface="Times New Roman" panose="02020603050405020304"/>
              </a:rPr>
              <a:t>Hardware components for Drone</a:t>
            </a:r>
            <a:r>
              <a:rPr lang="en-IN" sz="4200" b="1" dirty="0">
                <a:solidFill>
                  <a:schemeClr val="accent1">
                    <a:lumMod val="60000"/>
                    <a:lumOff val="40000"/>
                  </a:schemeClr>
                </a:solidFill>
                <a:latin typeface="+mj-lt"/>
                <a:ea typeface="Times New Roman" panose="02020603050405020304" pitchFamily="18" charset="0"/>
                <a:cs typeface="Times New Roman" panose="02020603050405020304"/>
              </a:rPr>
              <a:t> :</a:t>
            </a:r>
            <a:endParaRPr lang="en-IN" sz="4200" b="1" dirty="0">
              <a:solidFill>
                <a:schemeClr val="accent1">
                  <a:lumMod val="60000"/>
                  <a:lumOff val="40000"/>
                </a:schemeClr>
              </a:solidFill>
              <a:latin typeface="+mj-lt"/>
              <a:ea typeface="Times New Roman" panose="02020603050405020304" pitchFamily="18" charset="0"/>
              <a:cs typeface="Times New Roman" panose="02020603050405020304"/>
            </a:endParaRPr>
          </a:p>
          <a:p>
            <a:pPr>
              <a:lnSpc>
                <a:spcPct val="200000"/>
              </a:lnSpc>
              <a:buFont typeface="+mj-lt"/>
              <a:buAutoNum type="arabicPeriod"/>
            </a:pPr>
            <a:r>
              <a:rPr lang="en-IN" sz="2000" dirty="0">
                <a:effectLst/>
                <a:ea typeface="Times New Roman" panose="02020603050405020304" pitchFamily="18" charset="0"/>
                <a:cs typeface="Times New Roman" panose="02020603050405020304"/>
              </a:rPr>
              <a:t>Action Camera</a:t>
            </a:r>
            <a:endParaRPr lang="en-IN" sz="2000" dirty="0">
              <a:effectLst/>
              <a:ea typeface="Times New Roman" panose="02020603050405020304" pitchFamily="18" charset="0"/>
              <a:cs typeface="Times New Roman" panose="02020603050405020304"/>
            </a:endParaRPr>
          </a:p>
          <a:p>
            <a:pPr>
              <a:lnSpc>
                <a:spcPct val="200000"/>
              </a:lnSpc>
              <a:buFont typeface="+mj-lt"/>
              <a:buAutoNum type="arabicPeriod"/>
            </a:pPr>
            <a:r>
              <a:rPr lang="en-IN" sz="2000" dirty="0">
                <a:ea typeface="Times New Roman" panose="02020603050405020304" pitchFamily="18" charset="0"/>
                <a:cs typeface="Times New Roman" panose="02020603050405020304"/>
              </a:rPr>
              <a:t>GPS</a:t>
            </a:r>
            <a:endParaRPr lang="en-IN" sz="2000" dirty="0">
              <a:ea typeface="Times New Roman" panose="02020603050405020304" pitchFamily="18" charset="0"/>
              <a:cs typeface="Times New Roman" panose="02020603050405020304"/>
            </a:endParaRPr>
          </a:p>
          <a:p>
            <a:pPr>
              <a:lnSpc>
                <a:spcPct val="200000"/>
              </a:lnSpc>
              <a:buFont typeface="+mj-lt"/>
              <a:buAutoNum type="arabicPeriod"/>
            </a:pPr>
            <a:r>
              <a:rPr lang="en-IN" sz="2000" dirty="0">
                <a:ea typeface="Times New Roman" panose="02020603050405020304" pitchFamily="18" charset="0"/>
                <a:cs typeface="Times New Roman" panose="02020603050405020304"/>
              </a:rPr>
              <a:t>Wi-Fi</a:t>
            </a:r>
            <a:endParaRPr lang="en-IN" sz="2000" dirty="0">
              <a:ea typeface="Times New Roman" panose="02020603050405020304" pitchFamily="18" charset="0"/>
              <a:cs typeface="Times New Roman" panose="02020603050405020304"/>
            </a:endParaRPr>
          </a:p>
          <a:p>
            <a:pPr>
              <a:lnSpc>
                <a:spcPct val="200000"/>
              </a:lnSpc>
              <a:buFont typeface="+mj-lt"/>
              <a:buAutoNum type="arabicPeriod"/>
            </a:pPr>
            <a:r>
              <a:rPr lang="en-IN" sz="2000" dirty="0">
                <a:effectLst/>
                <a:ea typeface="Times New Roman" panose="02020603050405020304" pitchFamily="18" charset="0"/>
                <a:cs typeface="Times New Roman" panose="02020603050405020304"/>
              </a:rPr>
              <a:t>Power bank</a:t>
            </a:r>
            <a:endParaRPr lang="en-IN" sz="2000" dirty="0">
              <a:effectLst/>
              <a:ea typeface="Times New Roman" panose="02020603050405020304" pitchFamily="18" charset="0"/>
              <a:cs typeface="Times New Roman" panose="02020603050405020304"/>
            </a:endParaRPr>
          </a:p>
          <a:p>
            <a:pPr marL="0" indent="0">
              <a:lnSpc>
                <a:spcPct val="200000"/>
              </a:lnSpc>
              <a:buNone/>
            </a:pPr>
            <a:r>
              <a:rPr lang="en-IN" sz="3800" b="1" dirty="0">
                <a:solidFill>
                  <a:schemeClr val="accent1">
                    <a:lumMod val="60000"/>
                    <a:lumOff val="40000"/>
                  </a:schemeClr>
                </a:solidFill>
                <a:effectLst/>
                <a:latin typeface="+mj-lt"/>
                <a:ea typeface="Times New Roman" panose="02020603050405020304" pitchFamily="18" charset="0"/>
              </a:rPr>
              <a:t>Software Specifications:</a:t>
            </a:r>
            <a:endParaRPr lang="en-IN" sz="3800" dirty="0">
              <a:solidFill>
                <a:schemeClr val="accent1">
                  <a:lumMod val="60000"/>
                  <a:lumOff val="40000"/>
                </a:schemeClr>
              </a:solidFill>
              <a:effectLst/>
              <a:latin typeface="+mj-lt"/>
              <a:ea typeface="Times New Roman" panose="02020603050405020304" pitchFamily="18" charset="0"/>
            </a:endParaRPr>
          </a:p>
          <a:p>
            <a:pPr marL="342900" lvl="0" indent="-342900">
              <a:lnSpc>
                <a:spcPct val="200000"/>
              </a:lnSpc>
              <a:buFont typeface="+mj-lt"/>
              <a:buAutoNum type="arabicPeriod"/>
              <a:tabLst>
                <a:tab pos="457200" algn="l"/>
              </a:tabLst>
            </a:pPr>
            <a:r>
              <a:rPr lang="en-IN" sz="2000" dirty="0">
                <a:effectLst/>
                <a:ea typeface="Calibri" panose="020F0502020204030204" pitchFamily="34" charset="0"/>
                <a:cs typeface="Times New Roman" panose="02020603050405020304" pitchFamily="18" charset="0"/>
              </a:rPr>
              <a:t>Pi4</a:t>
            </a:r>
            <a:endParaRPr lang="en-IN" sz="2000" dirty="0">
              <a:effectLst/>
              <a:ea typeface="Calibri" panose="020F0502020204030204" pitchFamily="34" charset="0"/>
              <a:cs typeface="Times New Roman" panose="02020603050405020304" pitchFamily="18" charset="0"/>
            </a:endParaRPr>
          </a:p>
          <a:p>
            <a:pPr marL="342900" lvl="0" indent="-342900">
              <a:lnSpc>
                <a:spcPct val="200000"/>
              </a:lnSpc>
              <a:spcAft>
                <a:spcPts val="1000"/>
              </a:spcAft>
              <a:buFont typeface="+mj-lt"/>
              <a:buAutoNum type="arabicPeriod"/>
              <a:tabLst>
                <a:tab pos="457200" algn="l"/>
              </a:tabLst>
            </a:pPr>
            <a:r>
              <a:rPr lang="en-US" sz="2000" dirty="0">
                <a:effectLst/>
                <a:ea typeface="Calibri" panose="020F0502020204030204" pitchFamily="34" charset="0"/>
                <a:cs typeface="Times New Roman" panose="02020603050405020304" pitchFamily="18" charset="0"/>
              </a:rPr>
              <a:t>Python Programming Language</a:t>
            </a:r>
            <a:endParaRPr lang="en-IN" sz="2000" dirty="0">
              <a:effectLst/>
              <a:ea typeface="Calibri" panose="020F0502020204030204" pitchFamily="34" charset="0"/>
              <a:cs typeface="Times New Roman" panose="02020603050405020304" pitchFamily="18" charset="0"/>
            </a:endParaRPr>
          </a:p>
          <a:p>
            <a:pPr marL="0" indent="0">
              <a:buNone/>
            </a:pPr>
            <a:endParaRPr lang="en-US" dirty="0"/>
          </a:p>
        </p:txBody>
      </p:sp>
      <p:pic>
        <p:nvPicPr>
          <p:cNvPr id="8" name="Picture 7"/>
          <p:cNvPicPr>
            <a:picLocks noChangeAspect="1"/>
          </p:cNvPicPr>
          <p:nvPr/>
        </p:nvPicPr>
        <p:blipFill>
          <a:blip r:embed="rId1">
            <a:clrChange>
              <a:clrFrom>
                <a:srgbClr val="FFFFFF"/>
              </a:clrFrom>
              <a:clrTo>
                <a:srgbClr val="FFFFFF">
                  <a:alpha val="0"/>
                </a:srgbClr>
              </a:clrTo>
            </a:clrChange>
          </a:blip>
          <a:stretch>
            <a:fillRect/>
          </a:stretch>
        </p:blipFill>
        <p:spPr>
          <a:xfrm>
            <a:off x="4207497" y="1647542"/>
            <a:ext cx="2229035" cy="2229035"/>
          </a:xfrm>
          <a:prstGeom prst="rect">
            <a:avLst/>
          </a:prstGeom>
        </p:spPr>
      </p:pic>
      <p:pic>
        <p:nvPicPr>
          <p:cNvPr id="11" name="Picture 10"/>
          <p:cNvPicPr>
            <a:picLocks noChangeAspect="1"/>
          </p:cNvPicPr>
          <p:nvPr/>
        </p:nvPicPr>
        <p:blipFill>
          <a:blip r:embed="rId2">
            <a:clrChange>
              <a:clrFrom>
                <a:srgbClr val="FFFFFF"/>
              </a:clrFrom>
              <a:clrTo>
                <a:srgbClr val="FFFFFF">
                  <a:alpha val="0"/>
                </a:srgbClr>
              </a:clrTo>
            </a:clrChange>
          </a:blip>
          <a:stretch>
            <a:fillRect/>
          </a:stretch>
        </p:blipFill>
        <p:spPr>
          <a:xfrm>
            <a:off x="8496692" y="2235450"/>
            <a:ext cx="2305808" cy="2031993"/>
          </a:xfrm>
          <a:prstGeom prst="rect">
            <a:avLst/>
          </a:prstGeom>
        </p:spPr>
      </p:pic>
      <p:pic>
        <p:nvPicPr>
          <p:cNvPr id="14" name="Picture 13"/>
          <p:cNvPicPr>
            <a:picLocks noChangeAspect="1"/>
          </p:cNvPicPr>
          <p:nvPr/>
        </p:nvPicPr>
        <p:blipFill>
          <a:blip r:embed="rId3">
            <a:clrChange>
              <a:clrFrom>
                <a:srgbClr val="FFFFFF"/>
              </a:clrFrom>
              <a:clrTo>
                <a:srgbClr val="FFFFFF">
                  <a:alpha val="0"/>
                </a:srgbClr>
              </a:clrTo>
            </a:clrChange>
          </a:blip>
          <a:stretch>
            <a:fillRect/>
          </a:stretch>
        </p:blipFill>
        <p:spPr>
          <a:xfrm rot="1451429">
            <a:off x="5513540" y="4207918"/>
            <a:ext cx="1905000" cy="1343025"/>
          </a:xfrm>
          <a:prstGeom prst="rect">
            <a:avLst/>
          </a:prstGeom>
        </p:spPr>
      </p:pic>
      <p:pic>
        <p:nvPicPr>
          <p:cNvPr id="17" name="Picture 16"/>
          <p:cNvPicPr>
            <a:picLocks noChangeAspect="1"/>
          </p:cNvPicPr>
          <p:nvPr/>
        </p:nvPicPr>
        <p:blipFill>
          <a:blip r:embed="rId4">
            <a:clrChange>
              <a:clrFrom>
                <a:srgbClr val="FFFFFF"/>
              </a:clrFrom>
              <a:clrTo>
                <a:srgbClr val="FFFFFF">
                  <a:alpha val="0"/>
                </a:srgbClr>
              </a:clrTo>
            </a:clrChange>
          </a:blip>
          <a:stretch>
            <a:fillRect/>
          </a:stretch>
        </p:blipFill>
        <p:spPr>
          <a:xfrm rot="18789125">
            <a:off x="8966611" y="4340225"/>
            <a:ext cx="2439393" cy="2696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80">
                                          <p:stCondLst>
                                            <p:cond delay="0"/>
                                          </p:stCondLst>
                                        </p:cTn>
                                        <p:tgtEl>
                                          <p:spTgt spid="8"/>
                                        </p:tgtEl>
                                      </p:cBhvr>
                                    </p:animEffect>
                                    <p:anim calcmode="lin" valueType="num">
                                      <p:cBhvr>
                                        <p:cTn id="1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2" dur="26">
                                          <p:stCondLst>
                                            <p:cond delay="650"/>
                                          </p:stCondLst>
                                        </p:cTn>
                                        <p:tgtEl>
                                          <p:spTgt spid="8"/>
                                        </p:tgtEl>
                                      </p:cBhvr>
                                      <p:to x="100000" y="60000"/>
                                    </p:animScale>
                                    <p:animScale>
                                      <p:cBhvr>
                                        <p:cTn id="23" dur="166" decel="50000">
                                          <p:stCondLst>
                                            <p:cond delay="676"/>
                                          </p:stCondLst>
                                        </p:cTn>
                                        <p:tgtEl>
                                          <p:spTgt spid="8"/>
                                        </p:tgtEl>
                                      </p:cBhvr>
                                      <p:to x="100000" y="100000"/>
                                    </p:animScale>
                                    <p:animScale>
                                      <p:cBhvr>
                                        <p:cTn id="24" dur="26">
                                          <p:stCondLst>
                                            <p:cond delay="1312"/>
                                          </p:stCondLst>
                                        </p:cTn>
                                        <p:tgtEl>
                                          <p:spTgt spid="8"/>
                                        </p:tgtEl>
                                      </p:cBhvr>
                                      <p:to x="100000" y="80000"/>
                                    </p:animScale>
                                    <p:animScale>
                                      <p:cBhvr>
                                        <p:cTn id="25" dur="166" decel="50000">
                                          <p:stCondLst>
                                            <p:cond delay="1338"/>
                                          </p:stCondLst>
                                        </p:cTn>
                                        <p:tgtEl>
                                          <p:spTgt spid="8"/>
                                        </p:tgtEl>
                                      </p:cBhvr>
                                      <p:to x="100000" y="100000"/>
                                    </p:animScale>
                                    <p:animScale>
                                      <p:cBhvr>
                                        <p:cTn id="26" dur="26">
                                          <p:stCondLst>
                                            <p:cond delay="1642"/>
                                          </p:stCondLst>
                                        </p:cTn>
                                        <p:tgtEl>
                                          <p:spTgt spid="8"/>
                                        </p:tgtEl>
                                      </p:cBhvr>
                                      <p:to x="100000" y="90000"/>
                                    </p:animScale>
                                    <p:animScale>
                                      <p:cBhvr>
                                        <p:cTn id="27" dur="166" decel="50000">
                                          <p:stCondLst>
                                            <p:cond delay="1668"/>
                                          </p:stCondLst>
                                        </p:cTn>
                                        <p:tgtEl>
                                          <p:spTgt spid="8"/>
                                        </p:tgtEl>
                                      </p:cBhvr>
                                      <p:to x="100000" y="100000"/>
                                    </p:animScale>
                                    <p:animScale>
                                      <p:cBhvr>
                                        <p:cTn id="28" dur="26">
                                          <p:stCondLst>
                                            <p:cond delay="1808"/>
                                          </p:stCondLst>
                                        </p:cTn>
                                        <p:tgtEl>
                                          <p:spTgt spid="8"/>
                                        </p:tgtEl>
                                      </p:cBhvr>
                                      <p:to x="100000" y="95000"/>
                                    </p:animScale>
                                    <p:animScale>
                                      <p:cBhvr>
                                        <p:cTn id="29" dur="166" decel="50000">
                                          <p:stCondLst>
                                            <p:cond delay="1834"/>
                                          </p:stCondLst>
                                        </p:cTn>
                                        <p:tgtEl>
                                          <p:spTgt spid="8"/>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2000" fill="hold"/>
                                        <p:tgtEl>
                                          <p:spTgt spid="11"/>
                                        </p:tgtEl>
                                      </p:cBhvr>
                                      <p:by x="150000" y="150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5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500"/>
                                        <p:tgtEl>
                                          <p:spTgt spid="3">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2000"/>
                                        <p:tgtEl>
                                          <p:spTgt spid="17"/>
                                        </p:tgtEl>
                                      </p:cBhvr>
                                    </p:animEffect>
                                    <p:anim calcmode="lin" valueType="num">
                                      <p:cBhvr>
                                        <p:cTn id="61" dur="2000" fill="hold"/>
                                        <p:tgtEl>
                                          <p:spTgt spid="17"/>
                                        </p:tgtEl>
                                        <p:attrNameLst>
                                          <p:attrName>ppt_w</p:attrName>
                                        </p:attrNameLst>
                                      </p:cBhvr>
                                      <p:tavLst>
                                        <p:tav tm="0" fmla="#ppt_w*sin(2.5*pi*$)">
                                          <p:val>
                                            <p:fltVal val="0"/>
                                          </p:val>
                                        </p:tav>
                                        <p:tav tm="100000">
                                          <p:val>
                                            <p:fltVal val="1"/>
                                          </p:val>
                                        </p:tav>
                                      </p:tavLst>
                                    </p:anim>
                                    <p:anim calcmode="lin" valueType="num">
                                      <p:cBhvr>
                                        <p:cTn id="62"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animEffect transition="in" filter="fade">
                                      <p:cBhvr>
                                        <p:cTn id="71" dur="500"/>
                                        <p:tgtEl>
                                          <p:spTgt spid="3">
                                            <p:txEl>
                                              <p:pRg st="6" end="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7" end="7"/>
                                            </p:txEl>
                                          </p:spTgt>
                                        </p:tgtEl>
                                        <p:attrNameLst>
                                          <p:attrName>style.visibility</p:attrName>
                                        </p:attrNameLst>
                                      </p:cBhvr>
                                      <p:to>
                                        <p:strVal val="visible"/>
                                      </p:to>
                                    </p:set>
                                    <p:animEffect transition="in" filter="fade">
                                      <p:cBhvr>
                                        <p:cTn id="7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Ø"/>
            </a:pPr>
            <a:r>
              <a:rPr lang="en-US" b="1" dirty="0">
                <a:solidFill>
                  <a:schemeClr val="accent1">
                    <a:lumMod val="60000"/>
                    <a:lumOff val="40000"/>
                  </a:schemeClr>
                </a:solidFill>
              </a:rPr>
              <a:t>Technologies used :</a:t>
            </a:r>
            <a:endParaRPr lang="en-US" b="1" dirty="0">
              <a:solidFill>
                <a:schemeClr val="accent1">
                  <a:lumMod val="60000"/>
                  <a:lumOff val="40000"/>
                </a:schemeClr>
              </a:solidFill>
            </a:endParaRPr>
          </a:p>
        </p:txBody>
      </p:sp>
      <p:pic>
        <p:nvPicPr>
          <p:cNvPr id="9" name="Picture 8"/>
          <p:cNvPicPr>
            <a:picLocks noChangeAspect="1"/>
          </p:cNvPicPr>
          <p:nvPr/>
        </p:nvPicPr>
        <p:blipFill>
          <a:blip r:embed="rId1"/>
          <a:stretch>
            <a:fillRect/>
          </a:stretch>
        </p:blipFill>
        <p:spPr>
          <a:xfrm rot="20664812">
            <a:off x="6433410" y="3619825"/>
            <a:ext cx="5298711" cy="1789748"/>
          </a:xfrm>
          <a:prstGeom prst="rect">
            <a:avLst/>
          </a:prstGeom>
        </p:spPr>
      </p:pic>
      <p:sp>
        <p:nvSpPr>
          <p:cNvPr id="11" name="TextBox 10"/>
          <p:cNvSpPr txBox="1"/>
          <p:nvPr/>
        </p:nvSpPr>
        <p:spPr>
          <a:xfrm>
            <a:off x="1808662" y="3104434"/>
            <a:ext cx="3089429" cy="2585323"/>
          </a:xfrm>
          <a:prstGeom prst="rect">
            <a:avLst/>
          </a:prstGeom>
          <a:noFill/>
        </p:spPr>
        <p:txBody>
          <a:bodyPr wrap="square" rtlCol="0">
            <a:spAutoFit/>
          </a:bodyPr>
          <a:lstStyle/>
          <a:p>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r>
              <a:rPr lang="en-US" dirty="0"/>
              <a:t>Flask:</a:t>
            </a:r>
            <a:endParaRPr lang="en-US" dirty="0"/>
          </a:p>
          <a:p>
            <a:br>
              <a:rPr lang="en-US" dirty="0"/>
            </a:br>
            <a:endParaRPr lang="en-US" dirty="0"/>
          </a:p>
        </p:txBody>
      </p:sp>
      <p:sp>
        <p:nvSpPr>
          <p:cNvPr id="12" name="TextBox 11"/>
          <p:cNvSpPr txBox="1"/>
          <p:nvPr/>
        </p:nvSpPr>
        <p:spPr>
          <a:xfrm>
            <a:off x="2897704" y="4257698"/>
            <a:ext cx="3761173" cy="3139321"/>
          </a:xfrm>
          <a:prstGeom prst="rect">
            <a:avLst/>
          </a:prstGeom>
          <a:noFill/>
        </p:spPr>
        <p:txBody>
          <a:bodyPr wrap="square" rtlCol="0">
            <a:spAutoFit/>
          </a:bodyPr>
          <a:lstStyle/>
          <a:p>
            <a:pPr marL="342900" indent="-342900" rtl="0">
              <a:lnSpc>
                <a:spcPct val="150000"/>
              </a:lnSpc>
              <a:spcBef>
                <a:spcPts val="0"/>
              </a:spcBef>
              <a:spcAft>
                <a:spcPts val="0"/>
              </a:spcAft>
              <a:buFont typeface="Arial" panose="020B0604020202020204" pitchFamily="34" charset="0"/>
              <a:buChar char="•"/>
            </a:pPr>
            <a:r>
              <a:rPr lang="en-US" dirty="0">
                <a:solidFill>
                  <a:srgbClr val="000000"/>
                </a:solidFill>
              </a:rPr>
              <a:t>Is a</a:t>
            </a:r>
            <a:r>
              <a:rPr lang="en-US" sz="1800" b="0" i="0" u="none" strike="noStrike" dirty="0">
                <a:solidFill>
                  <a:srgbClr val="000000"/>
                </a:solidFill>
                <a:effectLst/>
              </a:rPr>
              <a:t> Development Server </a:t>
            </a:r>
            <a:endParaRPr lang="en-US" dirty="0"/>
          </a:p>
          <a:p>
            <a:pPr marL="342900" indent="-342900" rtl="0">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rPr>
              <a:t>Debugger</a:t>
            </a:r>
            <a:endParaRPr lang="en-US" dirty="0"/>
          </a:p>
          <a:p>
            <a:pPr marL="342900" indent="-342900" rtl="0">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rPr>
              <a:t>RESTful request dispatching </a:t>
            </a:r>
            <a:endParaRPr lang="en-US" dirty="0"/>
          </a:p>
          <a:p>
            <a:pPr marL="342900" indent="-342900" rtl="0">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rPr>
              <a:t>Unicode Based</a:t>
            </a:r>
            <a:endParaRPr lang="en-US" dirty="0"/>
          </a:p>
          <a:p>
            <a:pPr marL="342900" indent="-342900" rtl="0">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rPr>
              <a:t>Flask have google engine Compatibility</a:t>
            </a:r>
            <a:endParaRPr lang="en-US" b="0" dirty="0">
              <a:effectLst/>
            </a:endParaRPr>
          </a:p>
          <a:p>
            <a:br>
              <a:rPr lang="en-US" dirty="0"/>
            </a:br>
            <a:endParaRPr lang="en-US" dirty="0"/>
          </a:p>
        </p:txBody>
      </p:sp>
      <p:pic>
        <p:nvPicPr>
          <p:cNvPr id="14" name="Picture 13"/>
          <p:cNvPicPr>
            <a:picLocks noChangeAspect="1"/>
          </p:cNvPicPr>
          <p:nvPr/>
        </p:nvPicPr>
        <p:blipFill>
          <a:blip r:embed="rId2">
            <a:clrChange>
              <a:clrFrom>
                <a:srgbClr val="FFFFFF"/>
              </a:clrFrom>
              <a:clrTo>
                <a:srgbClr val="FFFFFF">
                  <a:alpha val="0"/>
                </a:srgbClr>
              </a:clrTo>
            </a:clrChange>
          </a:blip>
          <a:stretch>
            <a:fillRect/>
          </a:stretch>
        </p:blipFill>
        <p:spPr>
          <a:xfrm rot="1092405">
            <a:off x="1001607" y="2349008"/>
            <a:ext cx="3953245" cy="2211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Effect transition="in" filter="fade">
                                      <p:cBhvr>
                                        <p:cTn id="17" dur="500"/>
                                        <p:tgtEl>
                                          <p:spTgt spid="11">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fade">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2" end="2"/>
                                            </p:txEl>
                                          </p:spTgt>
                                        </p:tgtEl>
                                        <p:attrNameLst>
                                          <p:attrName>style.visibility</p:attrName>
                                        </p:attrNameLst>
                                      </p:cBhvr>
                                      <p:to>
                                        <p:strVal val="visible"/>
                                      </p:to>
                                    </p:set>
                                    <p:animEffect transition="in" filter="fade">
                                      <p:cBhvr>
                                        <p:cTn id="32" dur="500"/>
                                        <p:tgtEl>
                                          <p:spTgt spid="1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animEffect transition="in" filter="fade">
                                      <p:cBhvr>
                                        <p:cTn id="37" dur="500"/>
                                        <p:tgtEl>
                                          <p:spTgt spid="1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xEl>
                                              <p:pRg st="4" end="4"/>
                                            </p:txEl>
                                          </p:spTgt>
                                        </p:tgtEl>
                                        <p:attrNameLst>
                                          <p:attrName>style.visibility</p:attrName>
                                        </p:attrNameLst>
                                      </p:cBhvr>
                                      <p:to>
                                        <p:strVal val="visible"/>
                                      </p:to>
                                    </p:set>
                                    <p:animEffect transition="in" filter="fade">
                                      <p:cBhvr>
                                        <p:cTn id="42" dur="500"/>
                                        <p:tgtEl>
                                          <p:spTgt spid="12">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1000" fill="hold"/>
                                        <p:tgtEl>
                                          <p:spTgt spid="9"/>
                                        </p:tgtEl>
                                        <p:attrNameLst>
                                          <p:attrName>ppt_w</p:attrName>
                                        </p:attrNameLst>
                                      </p:cBhvr>
                                      <p:tavLst>
                                        <p:tav tm="0">
                                          <p:val>
                                            <p:fltVal val="0"/>
                                          </p:val>
                                        </p:tav>
                                        <p:tav tm="100000">
                                          <p:val>
                                            <p:strVal val="#ppt_w"/>
                                          </p:val>
                                        </p:tav>
                                      </p:tavLst>
                                    </p:anim>
                                    <p:anim calcmode="lin" valueType="num">
                                      <p:cBhvr>
                                        <p:cTn id="48" dur="1000" fill="hold"/>
                                        <p:tgtEl>
                                          <p:spTgt spid="9"/>
                                        </p:tgtEl>
                                        <p:attrNameLst>
                                          <p:attrName>ppt_h</p:attrName>
                                        </p:attrNameLst>
                                      </p:cBhvr>
                                      <p:tavLst>
                                        <p:tav tm="0">
                                          <p:val>
                                            <p:fltVal val="0"/>
                                          </p:val>
                                        </p:tav>
                                        <p:tav tm="100000">
                                          <p:val>
                                            <p:strVal val="#ppt_h"/>
                                          </p:val>
                                        </p:tav>
                                      </p:tavLst>
                                    </p:anim>
                                    <p:anim calcmode="lin" valueType="num">
                                      <p:cBhvr>
                                        <p:cTn id="49" dur="1000" fill="hold"/>
                                        <p:tgtEl>
                                          <p:spTgt spid="9"/>
                                        </p:tgtEl>
                                        <p:attrNameLst>
                                          <p:attrName>style.rotation</p:attrName>
                                        </p:attrNameLst>
                                      </p:cBhvr>
                                      <p:tavLst>
                                        <p:tav tm="0">
                                          <p:val>
                                            <p:fltVal val="90"/>
                                          </p:val>
                                        </p:tav>
                                        <p:tav tm="100000">
                                          <p:val>
                                            <p:fltVal val="0"/>
                                          </p:val>
                                        </p:tav>
                                      </p:tavLst>
                                    </p:anim>
                                    <p:animEffect transition="in" filter="fade">
                                      <p:cBhvr>
                                        <p:cTn id="5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rPr>
              <a:t>Existing System </a:t>
            </a:r>
            <a:endParaRPr lang="en-US" b="1" dirty="0">
              <a:solidFill>
                <a:schemeClr val="accent1">
                  <a:lumMod val="60000"/>
                  <a:lumOff val="40000"/>
                </a:schemeClr>
              </a:solidFill>
            </a:endParaRPr>
          </a:p>
        </p:txBody>
      </p:sp>
      <p:sp>
        <p:nvSpPr>
          <p:cNvPr id="3" name="Content Placeholder 2"/>
          <p:cNvSpPr>
            <a:spLocks noGrp="1"/>
          </p:cNvSpPr>
          <p:nvPr>
            <p:ph idx="1"/>
          </p:nvPr>
        </p:nvSpPr>
        <p:spPr>
          <a:xfrm>
            <a:off x="1154955" y="2390140"/>
            <a:ext cx="10545814" cy="3319780"/>
          </a:xfrm>
        </p:spPr>
        <p:txBody>
          <a:bodyPr>
            <a:normAutofit/>
          </a:bodyPr>
          <a:lstStyle/>
          <a:p>
            <a:pPr>
              <a:lnSpc>
                <a:spcPct val="200000"/>
              </a:lnSpc>
            </a:pPr>
            <a:r>
              <a:rPr lang="en-US" dirty="0">
                <a:effectLst/>
                <a:ea typeface="Times New Roman" panose="02020603050405020304" pitchFamily="18" charset="0"/>
              </a:rPr>
              <a:t>In the Existing System, </a:t>
            </a:r>
            <a:r>
              <a:rPr lang="en-US" dirty="0">
                <a:ea typeface="Times New Roman" panose="02020603050405020304" pitchFamily="18" charset="0"/>
              </a:rPr>
              <a:t>t</a:t>
            </a:r>
            <a:r>
              <a:rPr lang="en-US" dirty="0">
                <a:effectLst/>
                <a:ea typeface="Times New Roman" panose="02020603050405020304" pitchFamily="18" charset="0"/>
              </a:rPr>
              <a:t>he thermal camera helps to rescue/find a person or </a:t>
            </a:r>
            <a:r>
              <a:rPr lang="en-US" dirty="0">
                <a:ea typeface="Times New Roman" panose="02020603050405020304" pitchFamily="18" charset="0"/>
              </a:rPr>
              <a:t>detect</a:t>
            </a:r>
            <a:r>
              <a:rPr lang="en-US" dirty="0">
                <a:effectLst/>
                <a:ea typeface="Times New Roman" panose="02020603050405020304" pitchFamily="18" charset="0"/>
              </a:rPr>
              <a:t> </a:t>
            </a:r>
            <a:r>
              <a:rPr lang="en-US" dirty="0">
                <a:ea typeface="Times New Roman" panose="02020603050405020304" pitchFamily="18" charset="0"/>
              </a:rPr>
              <a:t>h</a:t>
            </a:r>
            <a:r>
              <a:rPr lang="en-US" dirty="0">
                <a:effectLst/>
                <a:ea typeface="Times New Roman" panose="02020603050405020304" pitchFamily="18" charset="0"/>
              </a:rPr>
              <a:t>eat </a:t>
            </a:r>
            <a:r>
              <a:rPr lang="en-US" dirty="0">
                <a:ea typeface="Times New Roman" panose="02020603050405020304" pitchFamily="18" charset="0"/>
              </a:rPr>
              <a:t>r</a:t>
            </a:r>
            <a:r>
              <a:rPr lang="en-US" dirty="0">
                <a:effectLst/>
                <a:ea typeface="Times New Roman" panose="02020603050405020304" pitchFamily="18" charset="0"/>
              </a:rPr>
              <a:t>elated issues. </a:t>
            </a:r>
            <a:endParaRPr lang="en-US" dirty="0">
              <a:effectLst/>
              <a:ea typeface="Times New Roman" panose="02020603050405020304" pitchFamily="18" charset="0"/>
            </a:endParaRPr>
          </a:p>
          <a:p>
            <a:pPr>
              <a:lnSpc>
                <a:spcPct val="200000"/>
              </a:lnSpc>
            </a:pPr>
            <a:r>
              <a:rPr lang="en-US" dirty="0">
                <a:ea typeface="Times New Roman" panose="02020603050405020304" pitchFamily="18" charset="0"/>
              </a:rPr>
              <a:t>Missing or people residing near war zones can be tracked over large inhabited areas.</a:t>
            </a:r>
            <a:r>
              <a:rPr lang="en-US" dirty="0">
                <a:effectLst/>
                <a:ea typeface="Times New Roman" panose="02020603050405020304" pitchFamily="18" charset="0"/>
              </a:rPr>
              <a:t> </a:t>
            </a:r>
            <a:endParaRPr lang="en-US" dirty="0">
              <a:effectLst/>
              <a:ea typeface="Times New Roman" panose="02020603050405020304" pitchFamily="18" charset="0"/>
            </a:endParaRPr>
          </a:p>
          <a:p>
            <a:pPr>
              <a:lnSpc>
                <a:spcPct val="200000"/>
              </a:lnSpc>
            </a:pPr>
            <a:r>
              <a:rPr lang="en-US" dirty="0"/>
              <a:t>Leakages causing rise in temperature can also be detected using the thermal camera and drone combination.</a:t>
            </a:r>
            <a:endParaRPr lang="en-IN" dirty="0"/>
          </a:p>
          <a:p>
            <a:pPr marL="0" indent="0">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rPr>
              <a:t>Disadvantages of Existing System</a:t>
            </a:r>
            <a:endParaRPr lang="en-US" b="1" dirty="0">
              <a:solidFill>
                <a:schemeClr val="accent1">
                  <a:lumMod val="60000"/>
                  <a:lumOff val="40000"/>
                </a:schemeClr>
              </a:solidFill>
            </a:endParaRPr>
          </a:p>
        </p:txBody>
      </p:sp>
      <p:sp>
        <p:nvSpPr>
          <p:cNvPr id="3" name="Content Placeholder 2"/>
          <p:cNvSpPr>
            <a:spLocks noGrp="1"/>
          </p:cNvSpPr>
          <p:nvPr>
            <p:ph idx="1"/>
          </p:nvPr>
        </p:nvSpPr>
        <p:spPr/>
        <p:txBody>
          <a:bodyPr/>
          <a:lstStyle/>
          <a:p>
            <a:pPr>
              <a:lnSpc>
                <a:spcPct val="200000"/>
              </a:lnSpc>
            </a:pPr>
            <a:r>
              <a:rPr lang="en-US" sz="2000" dirty="0">
                <a:effectLst/>
                <a:ea typeface="Calibri" panose="020F0502020204030204" pitchFamily="34" charset="0"/>
                <a:cs typeface="Times New Roman" panose="02020603050405020304" pitchFamily="18" charset="0"/>
              </a:rPr>
              <a:t>They are not cost-effective. </a:t>
            </a:r>
            <a:endParaRPr lang="en-IN" sz="2000" dirty="0">
              <a:ea typeface="Calibri" panose="020F0502020204030204" pitchFamily="34" charset="0"/>
              <a:cs typeface="Times New Roman" panose="02020603050405020304" pitchFamily="18" charset="0"/>
            </a:endParaRPr>
          </a:p>
          <a:p>
            <a:pPr>
              <a:lnSpc>
                <a:spcPct val="200000"/>
              </a:lnSpc>
            </a:pPr>
            <a:r>
              <a:rPr lang="en-US" sz="2000" dirty="0"/>
              <a:t>Results displayed on screen cannot be relied upon. </a:t>
            </a:r>
            <a:endParaRPr lang="en-IN" sz="2000" dirty="0"/>
          </a:p>
          <a:p>
            <a:pPr>
              <a:lnSpc>
                <a:spcPct val="200000"/>
              </a:lnSpc>
            </a:pPr>
            <a:r>
              <a:rPr lang="en-US" sz="2000" dirty="0"/>
              <a:t>Time consuming process.</a:t>
            </a:r>
            <a:endParaRPr lang="en-IN" sz="20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rPr>
              <a:t>Proposed System</a:t>
            </a:r>
            <a:endParaRPr lang="en-US" b="1" dirty="0">
              <a:solidFill>
                <a:schemeClr val="accent1">
                  <a:lumMod val="60000"/>
                  <a:lumOff val="40000"/>
                </a:schemeClr>
              </a:solidFill>
            </a:endParaRPr>
          </a:p>
        </p:txBody>
      </p:sp>
      <p:sp>
        <p:nvSpPr>
          <p:cNvPr id="3" name="Content Placeholder 2"/>
          <p:cNvSpPr>
            <a:spLocks noGrp="1"/>
          </p:cNvSpPr>
          <p:nvPr>
            <p:ph idx="1"/>
          </p:nvPr>
        </p:nvSpPr>
        <p:spPr/>
        <p:txBody>
          <a:bodyPr>
            <a:normAutofit fontScale="92500" lnSpcReduction="20000"/>
          </a:bodyPr>
          <a:lstStyle/>
          <a:p>
            <a:pPr>
              <a:lnSpc>
                <a:spcPct val="200000"/>
              </a:lnSpc>
            </a:pPr>
            <a:r>
              <a:rPr lang="en-US" sz="2000" dirty="0">
                <a:solidFill>
                  <a:srgbClr val="000000"/>
                </a:solidFill>
                <a:effectLst/>
                <a:ea typeface="Calibri" panose="020F0502020204030204" pitchFamily="34" charset="0"/>
              </a:rPr>
              <a:t>In this IoT </a:t>
            </a:r>
            <a:r>
              <a:rPr lang="en-US" sz="2000" dirty="0">
                <a:solidFill>
                  <a:srgbClr val="000000"/>
                </a:solidFill>
                <a:ea typeface="Calibri" panose="020F0502020204030204" pitchFamily="34" charset="0"/>
              </a:rPr>
              <a:t>b</a:t>
            </a:r>
            <a:r>
              <a:rPr lang="en-US" sz="2000" dirty="0">
                <a:solidFill>
                  <a:srgbClr val="000000"/>
                </a:solidFill>
                <a:effectLst/>
                <a:ea typeface="Calibri" panose="020F0502020204030204" pitchFamily="34" charset="0"/>
              </a:rPr>
              <a:t>ased system, </a:t>
            </a:r>
            <a:r>
              <a:rPr lang="en-US" sz="2000" dirty="0">
                <a:solidFill>
                  <a:srgbClr val="000000"/>
                </a:solidFill>
                <a:ea typeface="Calibri" panose="020F0502020204030204" pitchFamily="34" charset="0"/>
              </a:rPr>
              <a:t>D</a:t>
            </a:r>
            <a:r>
              <a:rPr lang="en-US" sz="2000" dirty="0">
                <a:solidFill>
                  <a:srgbClr val="000000"/>
                </a:solidFill>
                <a:effectLst/>
                <a:ea typeface="Calibri" panose="020F0502020204030204" pitchFamily="34" charset="0"/>
              </a:rPr>
              <a:t>rone and the thermal </a:t>
            </a:r>
            <a:r>
              <a:rPr lang="en-US" sz="2000" dirty="0">
                <a:solidFill>
                  <a:srgbClr val="000000"/>
                </a:solidFill>
                <a:ea typeface="Calibri" panose="020F0502020204030204" pitchFamily="34" charset="0"/>
              </a:rPr>
              <a:t>c</a:t>
            </a:r>
            <a:r>
              <a:rPr lang="en-US" sz="2000" dirty="0">
                <a:solidFill>
                  <a:srgbClr val="000000"/>
                </a:solidFill>
                <a:effectLst/>
                <a:ea typeface="Calibri" panose="020F0502020204030204" pitchFamily="34" charset="0"/>
              </a:rPr>
              <a:t>amera are attached so that the </a:t>
            </a:r>
            <a:r>
              <a:rPr lang="en-US" sz="2000" dirty="0">
                <a:solidFill>
                  <a:srgbClr val="000000"/>
                </a:solidFill>
                <a:ea typeface="Calibri" panose="020F0502020204030204" pitchFamily="34" charset="0"/>
              </a:rPr>
              <a:t>c</a:t>
            </a:r>
            <a:r>
              <a:rPr lang="en-US" sz="2000" dirty="0">
                <a:solidFill>
                  <a:srgbClr val="000000"/>
                </a:solidFill>
                <a:effectLst/>
                <a:ea typeface="Calibri" panose="020F0502020204030204" pitchFamily="34" charset="0"/>
              </a:rPr>
              <a:t>amera can scan over large Crowd and segregate the data based on temperature.</a:t>
            </a:r>
            <a:endParaRPr lang="en-US" sz="2000" dirty="0">
              <a:solidFill>
                <a:srgbClr val="000000"/>
              </a:solidFill>
              <a:effectLst/>
              <a:ea typeface="Calibri" panose="020F0502020204030204" pitchFamily="34" charset="0"/>
            </a:endParaRPr>
          </a:p>
          <a:p>
            <a:pPr>
              <a:lnSpc>
                <a:spcPct val="200000"/>
              </a:lnSpc>
            </a:pPr>
            <a:r>
              <a:rPr lang="en-US" sz="2000" dirty="0">
                <a:solidFill>
                  <a:srgbClr val="000000"/>
                </a:solidFill>
                <a:effectLst/>
                <a:ea typeface="Calibri" panose="020F0502020204030204" pitchFamily="34" charset="0"/>
              </a:rPr>
              <a:t>Here we have combined the Thermal camera with a small screen. The screen </a:t>
            </a:r>
            <a:r>
              <a:rPr lang="en-US" sz="2000" dirty="0">
                <a:solidFill>
                  <a:srgbClr val="000000"/>
                </a:solidFill>
                <a:ea typeface="Calibri" panose="020F0502020204030204" pitchFamily="34" charset="0"/>
              </a:rPr>
              <a:t>acts as a</a:t>
            </a:r>
            <a:r>
              <a:rPr lang="en-US" sz="2000" dirty="0">
                <a:solidFill>
                  <a:srgbClr val="000000"/>
                </a:solidFill>
                <a:effectLst/>
                <a:ea typeface="Calibri" panose="020F0502020204030204" pitchFamily="34" charset="0"/>
              </a:rPr>
              <a:t> </a:t>
            </a:r>
            <a:r>
              <a:rPr lang="en-US" sz="2000" dirty="0">
                <a:solidFill>
                  <a:srgbClr val="000000"/>
                </a:solidFill>
                <a:ea typeface="Calibri" panose="020F0502020204030204" pitchFamily="34" charset="0"/>
              </a:rPr>
              <a:t>d</a:t>
            </a:r>
            <a:r>
              <a:rPr lang="en-US" sz="2000" dirty="0">
                <a:solidFill>
                  <a:srgbClr val="000000"/>
                </a:solidFill>
                <a:effectLst/>
                <a:ea typeface="Calibri" panose="020F0502020204030204" pitchFamily="34" charset="0"/>
              </a:rPr>
              <a:t>isplay to show temperature in the Real time, and warn in case someone outside the range is </a:t>
            </a:r>
            <a:r>
              <a:rPr lang="en-US" sz="2000" dirty="0">
                <a:solidFill>
                  <a:srgbClr val="000000"/>
                </a:solidFill>
                <a:ea typeface="Calibri" panose="020F0502020204030204" pitchFamily="34" charset="0"/>
              </a:rPr>
              <a:t>d</a:t>
            </a:r>
            <a:r>
              <a:rPr lang="en-US" sz="2000" dirty="0">
                <a:solidFill>
                  <a:srgbClr val="000000"/>
                </a:solidFill>
                <a:effectLst/>
                <a:ea typeface="Calibri" panose="020F0502020204030204" pitchFamily="34" charset="0"/>
              </a:rPr>
              <a:t>etected. </a:t>
            </a:r>
            <a:endParaRPr lang="en-IN" sz="2000" dirty="0">
              <a:solidFill>
                <a:srgbClr val="000000"/>
              </a:solidFill>
              <a:effectLst/>
              <a:ea typeface="Calibri" panose="020F0502020204030204" pitchFamily="34" charset="0"/>
            </a:endParaRPr>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rPr>
              <a:t>Advantages of Proposed System</a:t>
            </a:r>
            <a:endParaRPr lang="en-US" b="1" dirty="0">
              <a:solidFill>
                <a:schemeClr val="accent1">
                  <a:lumMod val="60000"/>
                  <a:lumOff val="40000"/>
                </a:schemeClr>
              </a:solidFill>
            </a:endParaRPr>
          </a:p>
        </p:txBody>
      </p:sp>
      <p:sp>
        <p:nvSpPr>
          <p:cNvPr id="3" name="Content Placeholder 2"/>
          <p:cNvSpPr>
            <a:spLocks noGrp="1"/>
          </p:cNvSpPr>
          <p:nvPr>
            <p:ph idx="1"/>
          </p:nvPr>
        </p:nvSpPr>
        <p:spPr>
          <a:xfrm>
            <a:off x="1154954" y="2306515"/>
            <a:ext cx="10508726" cy="5494020"/>
          </a:xfrm>
        </p:spPr>
        <p:txBody>
          <a:bodyPr>
            <a:normAutofit/>
          </a:bodyPr>
          <a:lstStyle/>
          <a:p>
            <a:pPr>
              <a:lnSpc>
                <a:spcPct val="200000"/>
              </a:lnSpc>
            </a:pPr>
            <a:r>
              <a:rPr lang="en-US" sz="2000" dirty="0">
                <a:effectLst/>
                <a:ea typeface="Calibri" panose="020F0502020204030204" pitchFamily="34" charset="0"/>
              </a:rPr>
              <a:t>Cost-effective in a business protection scenario.</a:t>
            </a:r>
            <a:endParaRPr lang="en-IN" sz="2000" dirty="0">
              <a:effectLst/>
              <a:ea typeface="Times New Roman" panose="02020603050405020304" pitchFamily="18" charset="0"/>
            </a:endParaRPr>
          </a:p>
          <a:p>
            <a:pPr>
              <a:lnSpc>
                <a:spcPct val="200000"/>
              </a:lnSpc>
            </a:pPr>
            <a:r>
              <a:rPr lang="en-IN" sz="2000" dirty="0">
                <a:effectLst/>
                <a:ea typeface="Calibri" panose="020F0502020204030204" pitchFamily="34" charset="0"/>
              </a:rPr>
              <a:t>Can be used for military and national security purposes as well in scanning the hidden enemy.</a:t>
            </a:r>
            <a:endParaRPr lang="en-IN" sz="2000" dirty="0">
              <a:effectLst/>
              <a:ea typeface="Times New Roman" panose="02020603050405020304" pitchFamily="18" charset="0"/>
            </a:endParaRPr>
          </a:p>
          <a:p>
            <a:pPr>
              <a:lnSpc>
                <a:spcPct val="200000"/>
              </a:lnSpc>
            </a:pPr>
            <a:r>
              <a:rPr lang="en-IN" sz="2000" dirty="0">
                <a:effectLst/>
                <a:ea typeface="Calibri" panose="020F0502020204030204" pitchFamily="34" charset="0"/>
              </a:rPr>
              <a:t>Used in agricultural fields as well to check and analyse on irrigation issues.</a:t>
            </a:r>
            <a:endParaRPr lang="en-IN" sz="2000" dirty="0">
              <a:effectLst/>
              <a:ea typeface="Times New Roman" panose="02020603050405020304" pitchFamily="18" charset="0"/>
            </a:endParaRPr>
          </a:p>
          <a:p>
            <a:pPr>
              <a:lnSpc>
                <a:spcPct val="200000"/>
              </a:lnSpc>
            </a:pPr>
            <a:r>
              <a:rPr lang="en-IN" sz="2000" dirty="0">
                <a:effectLst/>
                <a:ea typeface="Calibri" panose="020F0502020204030204" pitchFamily="34" charset="0"/>
                <a:cs typeface="Times New Roman" panose="02020603050405020304" pitchFamily="18" charset="0"/>
              </a:rPr>
              <a:t>Can be used in firefighting operations to detect the exact location of the people stuck. </a:t>
            </a:r>
            <a:endParaRPr lang="en-IN" sz="2000" dirty="0">
              <a:effectLst/>
              <a:ea typeface="Calibri" panose="020F0502020204030204" pitchFamily="34" charset="0"/>
              <a:cs typeface="Times New Roman" panose="02020603050405020304" pitchFamily="18" charset="0"/>
            </a:endParaRPr>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rPr>
              <a:t>Component requirements</a:t>
            </a:r>
            <a:endParaRPr lang="en-US" b="1" dirty="0">
              <a:solidFill>
                <a:schemeClr val="accent1">
                  <a:lumMod val="60000"/>
                  <a:lumOff val="40000"/>
                </a:schemeClr>
              </a:solidFill>
            </a:endParaRPr>
          </a:p>
        </p:txBody>
      </p:sp>
      <p:sp>
        <p:nvSpPr>
          <p:cNvPr id="3" name="Content Placeholder 2"/>
          <p:cNvSpPr>
            <a:spLocks noGrp="1"/>
          </p:cNvSpPr>
          <p:nvPr>
            <p:ph idx="1"/>
          </p:nvPr>
        </p:nvSpPr>
        <p:spPr>
          <a:xfrm>
            <a:off x="1154954" y="2133600"/>
            <a:ext cx="8825659" cy="3886200"/>
          </a:xfrm>
        </p:spPr>
        <p:txBody>
          <a:bodyPr>
            <a:normAutofit fontScale="25000" lnSpcReduction="20000"/>
          </a:bodyPr>
          <a:lstStyle/>
          <a:p>
            <a:pPr marL="0" indent="0">
              <a:lnSpc>
                <a:spcPct val="150000"/>
              </a:lnSpc>
              <a:buNone/>
            </a:pPr>
            <a:r>
              <a:rPr lang="en-IN" sz="8000" b="1" dirty="0">
                <a:solidFill>
                  <a:schemeClr val="accent6">
                    <a:lumMod val="60000"/>
                    <a:lumOff val="40000"/>
                  </a:schemeClr>
                </a:solidFill>
                <a:effectLst/>
                <a:latin typeface="Book Antiqua" panose="02040602050305030304" pitchFamily="18" charset="0"/>
                <a:ea typeface="Times New Roman" panose="02020603050405020304" pitchFamily="18" charset="0"/>
              </a:rPr>
              <a:t>Hardware components for Thermal Camera</a:t>
            </a:r>
            <a:r>
              <a:rPr lang="en-IN" sz="8000" dirty="0">
                <a:solidFill>
                  <a:schemeClr val="accent6">
                    <a:lumMod val="60000"/>
                    <a:lumOff val="40000"/>
                  </a:schemeClr>
                </a:solidFill>
                <a:effectLst/>
                <a:latin typeface="Book Antiqua" panose="02040602050305030304" pitchFamily="18" charset="0"/>
                <a:ea typeface="Times New Roman" panose="02020603050405020304" pitchFamily="18" charset="0"/>
              </a:rPr>
              <a:t>:</a:t>
            </a:r>
            <a:endParaRPr lang="en-IN" sz="8000" dirty="0">
              <a:solidFill>
                <a:schemeClr val="accent6">
                  <a:lumMod val="60000"/>
                  <a:lumOff val="40000"/>
                </a:schemeClr>
              </a:solidFill>
              <a:effectLst/>
              <a:latin typeface="Book Antiqua" panose="02040602050305030304" pitchFamily="18" charset="0"/>
              <a:ea typeface="Times New Roman" panose="02020603050405020304" pitchFamily="18" charset="0"/>
            </a:endParaRPr>
          </a:p>
          <a:p>
            <a:pPr marL="342900" lvl="0" indent="-342900">
              <a:lnSpc>
                <a:spcPct val="150000"/>
              </a:lnSpc>
              <a:buFont typeface="+mj-lt"/>
              <a:buAutoNum type="arabicPeriod"/>
            </a:pPr>
            <a:r>
              <a:rPr lang="en-IN" sz="7200" dirty="0">
                <a:effectLst/>
                <a:ea typeface="Times New Roman" panose="02020603050405020304" pitchFamily="18" charset="0"/>
                <a:cs typeface="Times New Roman" panose="02020603050405020304" pitchFamily="18" charset="0"/>
              </a:rPr>
              <a:t>Raspberry Pi 4 Computer Model B 4GB,</a:t>
            </a:r>
            <a:endParaRPr lang="en-IN" sz="7200" dirty="0">
              <a:effectLst/>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IN" sz="7200" dirty="0">
                <a:effectLst/>
                <a:ea typeface="Times New Roman" panose="02020603050405020304" pitchFamily="18" charset="0"/>
                <a:cs typeface="Times New Roman" panose="02020603050405020304"/>
              </a:rPr>
              <a:t>Grove - Thermal Imaging Camera / IR Array MLX90640 55 degree,</a:t>
            </a:r>
            <a:endParaRPr lang="en-IN" sz="7200" dirty="0">
              <a:effectLst/>
              <a:ea typeface="Calibri" panose="020F0502020204030204" pitchFamily="34" charset="0"/>
              <a:cs typeface="Times New Roman" panose="02020603050405020304"/>
            </a:endParaRPr>
          </a:p>
          <a:p>
            <a:pPr marL="342900" lvl="0" indent="-342900">
              <a:lnSpc>
                <a:spcPct val="150000"/>
              </a:lnSpc>
              <a:buFont typeface="+mj-lt"/>
              <a:buAutoNum type="arabicPeriod"/>
            </a:pPr>
            <a:r>
              <a:rPr lang="en-IN" sz="7200" dirty="0">
                <a:effectLst/>
                <a:ea typeface="Times New Roman" panose="02020603050405020304" pitchFamily="18" charset="0"/>
                <a:cs typeface="Times New Roman" panose="02020603050405020304" pitchFamily="18" charset="0"/>
              </a:rPr>
              <a:t>Grove - 4 pin Female Jumper to Grove 4 pin Conversion Cable (5 PCs per Pack),</a:t>
            </a:r>
            <a:endParaRPr lang="en-IN" sz="7200" dirty="0">
              <a:effectLst/>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IN" sz="7200" dirty="0">
                <a:effectLst/>
                <a:ea typeface="Times New Roman" panose="02020603050405020304" pitchFamily="18" charset="0"/>
                <a:cs typeface="Times New Roman" panose="02020603050405020304" pitchFamily="18" charset="0"/>
              </a:rPr>
              <a:t>Raspberry Pi 4 Official micro HDMI to Standard HDMI Male Cable - 1m White,</a:t>
            </a:r>
            <a:endParaRPr lang="en-IN" sz="7200" dirty="0">
              <a:effectLst/>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IN" sz="7200" dirty="0">
                <a:effectLst/>
                <a:ea typeface="Times New Roman" panose="02020603050405020304" pitchFamily="18" charset="0"/>
                <a:cs typeface="Times New Roman" panose="02020603050405020304" pitchFamily="18" charset="0"/>
              </a:rPr>
              <a:t>Wall Adapter Power Supply - 5VDC 3A Type-C,</a:t>
            </a:r>
            <a:endParaRPr lang="en-IN" sz="7200" dirty="0">
              <a:effectLst/>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mj-lt"/>
              <a:buAutoNum type="arabicPeriod"/>
            </a:pPr>
            <a:r>
              <a:rPr lang="en-US" sz="7200" dirty="0">
                <a:effectLst/>
                <a:ea typeface="Times New Roman" panose="02020603050405020304" pitchFamily="18" charset="0"/>
                <a:cs typeface="Times New Roman" panose="02020603050405020304" pitchFamily="18" charset="0"/>
              </a:rPr>
              <a:t>A SD Card (SanDisk Extreme Pro SD cards/Any supported).</a:t>
            </a:r>
            <a:endParaRPr lang="en-IN" sz="7200" dirty="0">
              <a:effectLst/>
              <a:ea typeface="Calibri" panose="020F0502020204030204" pitchFamily="34" charset="0"/>
              <a:cs typeface="Times New Roman" panose="02020603050405020304" pitchFamily="18" charset="0"/>
            </a:endParaRPr>
          </a:p>
          <a:p>
            <a:pPr marL="0" indent="0">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499" y="2376308"/>
            <a:ext cx="4351025" cy="2283824"/>
          </a:xfrm>
        </p:spPr>
        <p:txBody>
          <a:bodyPr/>
          <a:lstStyle/>
          <a:p>
            <a:r>
              <a:rPr lang="en-US" b="1" dirty="0">
                <a:solidFill>
                  <a:schemeClr val="accent1">
                    <a:lumMod val="60000"/>
                    <a:lumOff val="40000"/>
                  </a:schemeClr>
                </a:solidFill>
              </a:rPr>
              <a:t>Flowchart:</a:t>
            </a:r>
            <a:endParaRPr lang="en-US" b="1" dirty="0">
              <a:solidFill>
                <a:schemeClr val="accent1">
                  <a:lumMod val="60000"/>
                  <a:lumOff val="40000"/>
                </a:schemeClr>
              </a:solidFill>
            </a:endParaRPr>
          </a:p>
        </p:txBody>
      </p:sp>
      <p:pic>
        <p:nvPicPr>
          <p:cNvPr id="4" name="Picture 3"/>
          <p:cNvPicPr/>
          <p:nvPr/>
        </p:nvPicPr>
        <p:blipFill>
          <a:blip r:embed="rId1">
            <a:clrChange>
              <a:clrFrom>
                <a:srgbClr val="FFFFFF"/>
              </a:clrFrom>
              <a:clrTo>
                <a:srgbClr val="FFFFFF">
                  <a:alpha val="0"/>
                </a:srgbClr>
              </a:clrTo>
            </a:clrChange>
            <a:extLst>
              <a:ext uri="{BEBA8EAE-BF5A-486C-A8C5-ECC9F3942E4B}">
                <a14:imgProps xmlns:a14="http://schemas.microsoft.com/office/drawing/2010/main">
                  <a14:imgLayer r:embed="rId2">
                    <a14:imgEffect>
                      <a14:colorTemperature colorTemp="4700"/>
                    </a14:imgEffect>
                    <a14:imgEffect>
                      <a14:saturation sat="0"/>
                    </a14:imgEffect>
                  </a14:imgLayer>
                </a14:imgProps>
              </a:ext>
            </a:extLst>
          </a:blip>
          <a:stretch>
            <a:fillRect/>
          </a:stretch>
        </p:blipFill>
        <p:spPr>
          <a:xfrm>
            <a:off x="3626426" y="452004"/>
            <a:ext cx="6577446" cy="59539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8680" y="1302994"/>
            <a:ext cx="10051402" cy="1477328"/>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accent6">
                    <a:lumMod val="20000"/>
                    <a:lumOff val="80000"/>
                  </a:schemeClr>
                </a:solidFill>
                <a:effectLst/>
                <a:ea typeface="Calibri" panose="020F0502020204030204" pitchFamily="34" charset="0"/>
                <a:cs typeface="Times New Roman" panose="02020603050405020304" pitchFamily="18" charset="0"/>
              </a:rPr>
              <a:t>The Aerial Thermal Imaging Drone can be one of the best ways to detect the infected without any physical contact/ interaction. </a:t>
            </a:r>
            <a:endParaRPr lang="en-US" dirty="0">
              <a:solidFill>
                <a:schemeClr val="accent6">
                  <a:lumMod val="20000"/>
                  <a:lumOff val="80000"/>
                </a:schemeClr>
              </a:solidFill>
              <a:effectLs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accent6">
                  <a:lumMod val="20000"/>
                  <a:lumOff val="80000"/>
                </a:schemeClr>
              </a:solidFill>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solidFill>
                  <a:schemeClr val="accent6">
                    <a:lumMod val="20000"/>
                    <a:lumOff val="80000"/>
                  </a:schemeClr>
                </a:solidFill>
                <a:effectLst/>
                <a:ea typeface="Calibri" panose="020F0502020204030204" pitchFamily="34" charset="0"/>
                <a:cs typeface="Times New Roman" panose="02020603050405020304" pitchFamily="18" charset="0"/>
              </a:rPr>
              <a:t>It is an IoT based system that combines a drone and a thermal camera that would transfer the scanned data based on temperature to a smartphone application</a:t>
            </a:r>
            <a:r>
              <a:rPr lang="en-US"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a:t>
            </a:r>
            <a:endParaRPr lang="en-US" sz="1800" dirty="0">
              <a:solidFill>
                <a:schemeClr val="bg1"/>
              </a:solidFill>
              <a:effectLst/>
              <a:ea typeface="Calibri" panose="020F0502020204030204" pitchFamily="34"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rPr>
              <a:t>0 Level DFD</a:t>
            </a:r>
            <a:endParaRPr lang="en-US" b="1" dirty="0">
              <a:solidFill>
                <a:schemeClr val="accent1">
                  <a:lumMod val="60000"/>
                  <a:lumOff val="40000"/>
                </a:schemeClr>
              </a:solidFill>
            </a:endParaRPr>
          </a:p>
        </p:txBody>
      </p:sp>
      <p:grpSp>
        <p:nvGrpSpPr>
          <p:cNvPr id="3" name="Group 2"/>
          <p:cNvGrpSpPr/>
          <p:nvPr/>
        </p:nvGrpSpPr>
        <p:grpSpPr>
          <a:xfrm>
            <a:off x="495300" y="2440351"/>
            <a:ext cx="11201400" cy="4331276"/>
            <a:chOff x="0" y="0"/>
            <a:chExt cx="6411048" cy="2852383"/>
          </a:xfrm>
        </p:grpSpPr>
        <p:grpSp>
          <p:nvGrpSpPr>
            <p:cNvPr id="4" name="Group 3"/>
            <p:cNvGrpSpPr/>
            <p:nvPr/>
          </p:nvGrpSpPr>
          <p:grpSpPr>
            <a:xfrm>
              <a:off x="0" y="0"/>
              <a:ext cx="6411048" cy="1700988"/>
              <a:chOff x="0" y="0"/>
              <a:chExt cx="6411048" cy="1700988"/>
            </a:xfrm>
          </p:grpSpPr>
          <p:sp>
            <p:nvSpPr>
              <p:cNvPr id="10" name="Oval 9"/>
              <p:cNvSpPr/>
              <p:nvPr/>
            </p:nvSpPr>
            <p:spPr>
              <a:xfrm>
                <a:off x="2200939" y="0"/>
                <a:ext cx="2009140" cy="17009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IN" sz="1200" b="1" dirty="0">
                    <a:solidFill>
                      <a:srgbClr val="262626"/>
                    </a:solidFill>
                    <a:effectLst/>
                    <a:latin typeface="Times New Roman" panose="02020603050405020304" pitchFamily="18" charset="0"/>
                    <a:ea typeface="Times New Roman" panose="02020603050405020304" pitchFamily="18" charset="0"/>
                  </a:rPr>
                  <a:t>Thermal Imaging Drone system</a:t>
                </a:r>
                <a:endParaRPr lang="en-IN" sz="1200" dirty="0">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0" y="648586"/>
                <a:ext cx="1180214" cy="43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sz="1200" dirty="0">
                    <a:solidFill>
                      <a:srgbClr val="262626"/>
                    </a:solidFill>
                    <a:effectLst/>
                    <a:latin typeface="Times New Roman" panose="02020603050405020304" pitchFamily="18" charset="0"/>
                    <a:ea typeface="Times New Roman" panose="02020603050405020304" pitchFamily="18" charset="0"/>
                  </a:rPr>
                  <a:t>USER</a:t>
                </a:r>
                <a:endParaRPr lang="en-IN" sz="1200" dirty="0">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5231218" y="637954"/>
                <a:ext cx="1179830" cy="4356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sz="1200" dirty="0">
                    <a:solidFill>
                      <a:srgbClr val="262626"/>
                    </a:solidFill>
                    <a:effectLst/>
                    <a:latin typeface="Times New Roman" panose="02020603050405020304" pitchFamily="18" charset="0"/>
                    <a:ea typeface="Times New Roman" panose="02020603050405020304" pitchFamily="18" charset="0"/>
                  </a:rPr>
                  <a:t>SERVER</a:t>
                </a:r>
                <a:endParaRPr lang="en-IN" sz="1200" dirty="0">
                  <a:effectLst/>
                  <a:latin typeface="Times New Roman" panose="02020603050405020304" pitchFamily="18" charset="0"/>
                  <a:ea typeface="Times New Roman" panose="02020603050405020304" pitchFamily="18" charset="0"/>
                </a:endParaRPr>
              </a:p>
            </p:txBody>
          </p:sp>
          <p:cxnSp>
            <p:nvCxnSpPr>
              <p:cNvPr id="13" name="Straight Arrow Connector 12"/>
              <p:cNvCxnSpPr/>
              <p:nvPr/>
            </p:nvCxnSpPr>
            <p:spPr>
              <a:xfrm>
                <a:off x="1180214" y="733647"/>
                <a:ext cx="10317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180214" y="999461"/>
                <a:ext cx="10312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4178595" y="999461"/>
                <a:ext cx="10312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4210493" y="733647"/>
                <a:ext cx="10317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 Box 2"/>
              <p:cNvSpPr txBox="1">
                <a:spLocks noChangeArrowheads="1"/>
              </p:cNvSpPr>
              <p:nvPr/>
            </p:nvSpPr>
            <p:spPr bwMode="auto">
              <a:xfrm>
                <a:off x="1275907" y="361507"/>
                <a:ext cx="701675" cy="286385"/>
              </a:xfrm>
              <a:prstGeom prst="rect">
                <a:avLst/>
              </a:prstGeom>
              <a:solidFill>
                <a:srgbClr val="FFFFFF"/>
              </a:solidFill>
              <a:ln w="9525">
                <a:noFill/>
                <a:miter lim="800000"/>
              </a:ln>
            </p:spPr>
            <p:txBody>
              <a:bodyPr rot="0" vert="horz" wrap="square" lIns="91440" tIns="45720" rIns="91440" bIns="45720" anchor="t" anchorCtr="0">
                <a:noAutofit/>
              </a:bodyPr>
              <a:lstStyle/>
              <a:p>
                <a:r>
                  <a:rPr lang="en-US" sz="1200" dirty="0">
                    <a:effectLst/>
                    <a:latin typeface="Times New Roman" panose="02020603050405020304" pitchFamily="18" charset="0"/>
                    <a:ea typeface="Times New Roman" panose="02020603050405020304" pitchFamily="18" charset="0"/>
                  </a:rPr>
                  <a:t>Request</a:t>
                </a:r>
                <a:endParaRPr lang="en-IN" sz="1200" dirty="0">
                  <a:effectLst/>
                  <a:latin typeface="Times New Roman" panose="02020603050405020304" pitchFamily="18" charset="0"/>
                  <a:ea typeface="Times New Roman" panose="02020603050405020304" pitchFamily="18" charset="0"/>
                </a:endParaRPr>
              </a:p>
            </p:txBody>
          </p:sp>
          <p:sp>
            <p:nvSpPr>
              <p:cNvPr id="18" name="Text Box 2"/>
              <p:cNvSpPr txBox="1">
                <a:spLocks noChangeArrowheads="1"/>
              </p:cNvSpPr>
              <p:nvPr/>
            </p:nvSpPr>
            <p:spPr bwMode="auto">
              <a:xfrm>
                <a:off x="4295553" y="361507"/>
                <a:ext cx="701675" cy="286385"/>
              </a:xfrm>
              <a:prstGeom prst="rect">
                <a:avLst/>
              </a:prstGeom>
              <a:solidFill>
                <a:srgbClr val="FFFFFF"/>
              </a:solidFill>
              <a:ln w="9525">
                <a:noFill/>
                <a:miter lim="800000"/>
              </a:ln>
            </p:spPr>
            <p:txBody>
              <a:bodyPr rot="0" vert="horz" wrap="square" lIns="91440" tIns="45720" rIns="91440" bIns="45720" anchor="t" anchorCtr="0">
                <a:noAutofit/>
              </a:bodyPr>
              <a:lstStyle/>
              <a:p>
                <a:r>
                  <a:rPr lang="en-US" sz="1200" dirty="0">
                    <a:effectLst/>
                    <a:latin typeface="Times New Roman" panose="02020603050405020304" pitchFamily="18" charset="0"/>
                    <a:ea typeface="Times New Roman" panose="02020603050405020304" pitchFamily="18" charset="0"/>
                  </a:rPr>
                  <a:t>Request</a:t>
                </a:r>
                <a:endParaRPr lang="en-IN" sz="1200" dirty="0">
                  <a:effectLst/>
                  <a:latin typeface="Times New Roman" panose="02020603050405020304" pitchFamily="18" charset="0"/>
                  <a:ea typeface="Times New Roman" panose="02020603050405020304" pitchFamily="18" charset="0"/>
                </a:endParaRPr>
              </a:p>
            </p:txBody>
          </p:sp>
          <p:sp>
            <p:nvSpPr>
              <p:cNvPr id="19" name="Text Box 2"/>
              <p:cNvSpPr txBox="1">
                <a:spLocks noChangeArrowheads="1"/>
              </p:cNvSpPr>
              <p:nvPr/>
            </p:nvSpPr>
            <p:spPr bwMode="auto">
              <a:xfrm>
                <a:off x="1329070" y="1084521"/>
                <a:ext cx="871869" cy="286385"/>
              </a:xfrm>
              <a:prstGeom prst="rect">
                <a:avLst/>
              </a:prstGeom>
              <a:solidFill>
                <a:srgbClr val="FFFFFF"/>
              </a:solidFill>
              <a:ln w="9525">
                <a:noFill/>
                <a:miter lim="800000"/>
              </a:ln>
            </p:spPr>
            <p:txBody>
              <a:bodyPr rot="0" vert="horz" wrap="square" lIns="91440" tIns="45720" rIns="91440" bIns="45720" anchor="t" anchorCtr="0">
                <a:noAutofit/>
              </a:bodyPr>
              <a:lstStyle/>
              <a:p>
                <a:r>
                  <a:rPr lang="en-US" sz="1200" dirty="0">
                    <a:effectLst/>
                    <a:latin typeface="Times New Roman" panose="02020603050405020304" pitchFamily="18" charset="0"/>
                    <a:ea typeface="Times New Roman" panose="02020603050405020304" pitchFamily="18" charset="0"/>
                  </a:rPr>
                  <a:t>Response</a:t>
                </a:r>
                <a:endParaRPr lang="en-IN" sz="1200" dirty="0">
                  <a:effectLst/>
                  <a:latin typeface="Times New Roman" panose="02020603050405020304" pitchFamily="18" charset="0"/>
                  <a:ea typeface="Times New Roman" panose="02020603050405020304" pitchFamily="18" charset="0"/>
                </a:endParaRPr>
              </a:p>
            </p:txBody>
          </p:sp>
          <p:sp>
            <p:nvSpPr>
              <p:cNvPr id="20" name="Text Box 2"/>
              <p:cNvSpPr txBox="1">
                <a:spLocks noChangeArrowheads="1"/>
              </p:cNvSpPr>
              <p:nvPr/>
            </p:nvSpPr>
            <p:spPr bwMode="auto">
              <a:xfrm>
                <a:off x="4338084" y="1084521"/>
                <a:ext cx="871752" cy="286385"/>
              </a:xfrm>
              <a:prstGeom prst="rect">
                <a:avLst/>
              </a:prstGeom>
              <a:solidFill>
                <a:srgbClr val="FFFFFF"/>
              </a:solidFill>
              <a:ln w="9525">
                <a:noFill/>
                <a:miter lim="800000"/>
              </a:ln>
            </p:spPr>
            <p:txBody>
              <a:bodyPr rot="0" vert="horz" wrap="square" lIns="91440" tIns="45720" rIns="91440" bIns="45720" anchor="t" anchorCtr="0">
                <a:noAutofit/>
              </a:bodyPr>
              <a:lstStyle/>
              <a:p>
                <a:r>
                  <a:rPr lang="en-US" sz="1200" dirty="0">
                    <a:effectLst/>
                    <a:latin typeface="Times New Roman" panose="02020603050405020304" pitchFamily="18" charset="0"/>
                    <a:ea typeface="Times New Roman" panose="02020603050405020304" pitchFamily="18" charset="0"/>
                  </a:rPr>
                  <a:t>Response</a:t>
                </a:r>
                <a:endParaRPr lang="en-IN" sz="1200" dirty="0">
                  <a:effectLst/>
                  <a:latin typeface="Times New Roman" panose="02020603050405020304" pitchFamily="18" charset="0"/>
                  <a:ea typeface="Times New Roman" panose="02020603050405020304" pitchFamily="18" charset="0"/>
                </a:endParaRPr>
              </a:p>
            </p:txBody>
          </p:sp>
        </p:grpSp>
        <p:cxnSp>
          <p:nvCxnSpPr>
            <p:cNvPr id="5" name="Straight Connector 4"/>
            <p:cNvCxnSpPr/>
            <p:nvPr/>
          </p:nvCxnSpPr>
          <p:spPr>
            <a:xfrm>
              <a:off x="2265529" y="2415654"/>
              <a:ext cx="1924050" cy="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2279176" y="2852383"/>
              <a:ext cx="1924050" cy="0"/>
            </a:xfrm>
            <a:prstGeom prst="line">
              <a:avLst/>
            </a:prstGeom>
          </p:spPr>
          <p:style>
            <a:lnRef idx="1">
              <a:schemeClr val="dk1"/>
            </a:lnRef>
            <a:fillRef idx="0">
              <a:schemeClr val="dk1"/>
            </a:fillRef>
            <a:effectRef idx="0">
              <a:schemeClr val="dk1"/>
            </a:effectRef>
            <a:fontRef idx="minor">
              <a:schemeClr val="tx1"/>
            </a:fontRef>
          </p:style>
        </p:cxnSp>
        <p:sp>
          <p:nvSpPr>
            <p:cNvPr id="7" name="Text Box 2"/>
            <p:cNvSpPr txBox="1">
              <a:spLocks noChangeArrowheads="1"/>
            </p:cNvSpPr>
            <p:nvPr/>
          </p:nvSpPr>
          <p:spPr bwMode="auto">
            <a:xfrm>
              <a:off x="2811439" y="2483893"/>
              <a:ext cx="1022985" cy="340995"/>
            </a:xfrm>
            <a:prstGeom prst="rect">
              <a:avLst/>
            </a:prstGeom>
            <a:solidFill>
              <a:srgbClr val="FFFFFF"/>
            </a:solidFill>
            <a:ln w="9525">
              <a:noFill/>
              <a:miter lim="800000"/>
            </a:ln>
          </p:spPr>
          <p:txBody>
            <a:bodyPr rot="0" vert="horz" wrap="square" lIns="91440" tIns="45720" rIns="91440" bIns="45720" anchor="t" anchorCtr="0">
              <a:noAutofit/>
            </a:bodyPr>
            <a:lstStyle/>
            <a:p>
              <a:r>
                <a:rPr lang="en-US" sz="1200" dirty="0">
                  <a:effectLst/>
                  <a:latin typeface="Times New Roman" panose="02020603050405020304" pitchFamily="18" charset="0"/>
                  <a:ea typeface="Times New Roman" panose="02020603050405020304" pitchFamily="18" charset="0"/>
                </a:rPr>
                <a:t>DATABASE</a:t>
              </a:r>
              <a:endParaRPr lang="en-IN" sz="1200" dirty="0">
                <a:effectLst/>
                <a:latin typeface="Times New Roman" panose="02020603050405020304" pitchFamily="18" charset="0"/>
                <a:ea typeface="Times New Roman" panose="02020603050405020304" pitchFamily="18" charset="0"/>
              </a:endParaRPr>
            </a:p>
          </p:txBody>
        </p:sp>
        <p:cxnSp>
          <p:nvCxnSpPr>
            <p:cNvPr id="8" name="Straight Arrow Connector 7"/>
            <p:cNvCxnSpPr/>
            <p:nvPr/>
          </p:nvCxnSpPr>
          <p:spPr>
            <a:xfrm>
              <a:off x="3070746" y="1705971"/>
              <a:ext cx="0" cy="715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V="1">
              <a:off x="3493827" y="1665027"/>
              <a:ext cx="0" cy="769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627" y="2459435"/>
            <a:ext cx="4351025" cy="2283824"/>
          </a:xfrm>
        </p:spPr>
        <p:txBody>
          <a:bodyPr/>
          <a:lstStyle/>
          <a:p>
            <a:r>
              <a:rPr lang="en-US" b="1" dirty="0">
                <a:solidFill>
                  <a:schemeClr val="accent1">
                    <a:lumMod val="60000"/>
                    <a:lumOff val="40000"/>
                  </a:schemeClr>
                </a:solidFill>
              </a:rPr>
              <a:t>DFD 1:</a:t>
            </a:r>
            <a:endParaRPr lang="en-US" b="1" dirty="0">
              <a:solidFill>
                <a:schemeClr val="accent1">
                  <a:lumMod val="60000"/>
                  <a:lumOff val="40000"/>
                </a:schemeClr>
              </a:solidFill>
            </a:endParaRPr>
          </a:p>
        </p:txBody>
      </p:sp>
      <p:pic>
        <p:nvPicPr>
          <p:cNvPr id="4" name="Picture 3"/>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9913" y="172347"/>
            <a:ext cx="7197914" cy="6858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8209" y="727365"/>
            <a:ext cx="6348845" cy="4883726"/>
          </a:xfrm>
          <a:prstGeom prst="rect">
            <a:avLst/>
          </a:prstGeom>
          <a:noFill/>
          <a:ln>
            <a:noFill/>
          </a:ln>
        </p:spPr>
      </p:pic>
      <p:pic>
        <p:nvPicPr>
          <p:cNvPr id="5" name="Picture 4"/>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5869" y="415637"/>
            <a:ext cx="5497921" cy="631767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rPr>
              <a:t>Future Modifications</a:t>
            </a:r>
            <a:endParaRPr lang="en-US" b="1" dirty="0">
              <a:solidFill>
                <a:schemeClr val="accent1">
                  <a:lumMod val="60000"/>
                  <a:lumOff val="40000"/>
                </a:schemeClr>
              </a:solidFill>
            </a:endParaRPr>
          </a:p>
        </p:txBody>
      </p:sp>
      <p:sp>
        <p:nvSpPr>
          <p:cNvPr id="3" name="Content Placeholder 2"/>
          <p:cNvSpPr>
            <a:spLocks noGrp="1"/>
          </p:cNvSpPr>
          <p:nvPr>
            <p:ph idx="1"/>
          </p:nvPr>
        </p:nvSpPr>
        <p:spPr>
          <a:xfrm>
            <a:off x="605186" y="2208644"/>
            <a:ext cx="10981628" cy="4909129"/>
          </a:xfrm>
        </p:spPr>
        <p:txBody>
          <a:bodyPr>
            <a:normAutofit fontScale="85000" lnSpcReduction="10000"/>
          </a:bodyPr>
          <a:lstStyle/>
          <a:p>
            <a:pPr marL="342900" lvl="0" indent="-342900" algn="just">
              <a:lnSpc>
                <a:spcPct val="150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It can be used for thermal screening to identify presence and depth at which living beings are trapped below a collapsed buildings or in a landslide calamity.</a:t>
            </a:r>
            <a:endParaRPr lang="en-IN" dirty="0">
              <a:effectLst/>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Aerial thermal imaging drone can be used to detect and identify multiple identities emitting high thermal radiation in the event of mass gathering or a crowded place in covid-19 times.</a:t>
            </a:r>
            <a:endParaRPr lang="en-IN" dirty="0">
              <a:effectLst/>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Image sensing/ identity identification using data sets.</a:t>
            </a:r>
            <a:endParaRPr lang="en-IN" dirty="0">
              <a:effectLst/>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High precisions non-contact temperature measurements.</a:t>
            </a:r>
            <a:endParaRPr lang="en-IN" dirty="0">
              <a:effectLst/>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Safety and convenience applications; fire prevention systems, etc.</a:t>
            </a:r>
            <a:endParaRPr lang="en-IN" dirty="0">
              <a:effectLst/>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Intrusion/Movement detection.</a:t>
            </a:r>
            <a:endParaRPr lang="en-IN" dirty="0">
              <a:effectLst/>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Microwave ovens.</a:t>
            </a:r>
            <a:endParaRPr lang="en-IN" dirty="0">
              <a:effectLst/>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Industrial temperature control of moving parts.</a:t>
            </a:r>
            <a:endParaRPr lang="en-IN" dirty="0">
              <a:effectLst/>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Visual IR thermometers.</a:t>
            </a:r>
            <a:endParaRPr lang="en-IN" dirty="0">
              <a:effectLst/>
              <a:ea typeface="Calibri" panose="020F0502020204030204" pitchFamily="34" charset="0"/>
              <a:cs typeface="Times New Roman" panose="02020603050405020304" pitchFamily="18" charset="0"/>
            </a:endParaRPr>
          </a:p>
          <a:p>
            <a:pPr marL="0" indent="0">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rPr>
              <a:t>Conclusion</a:t>
            </a:r>
            <a:endParaRPr lang="en-US" b="1" dirty="0">
              <a:solidFill>
                <a:schemeClr val="accent1">
                  <a:lumMod val="60000"/>
                  <a:lumOff val="40000"/>
                </a:schemeClr>
              </a:solidFill>
            </a:endParaRPr>
          </a:p>
        </p:txBody>
      </p:sp>
      <p:sp>
        <p:nvSpPr>
          <p:cNvPr id="3" name="Content Placeholder 2"/>
          <p:cNvSpPr>
            <a:spLocks noGrp="1"/>
          </p:cNvSpPr>
          <p:nvPr>
            <p:ph idx="1"/>
          </p:nvPr>
        </p:nvSpPr>
        <p:spPr>
          <a:xfrm>
            <a:off x="884790" y="2260600"/>
            <a:ext cx="10597164" cy="4711700"/>
          </a:xfrm>
        </p:spPr>
        <p:txBody>
          <a:bodyPr>
            <a:normAutofit fontScale="92500" lnSpcReduction="20000"/>
          </a:bodyPr>
          <a:lstStyle/>
          <a:p>
            <a:pPr marL="0" indent="0" algn="just">
              <a:lnSpc>
                <a:spcPct val="150000"/>
              </a:lnSpc>
              <a:buNone/>
            </a:pPr>
            <a:r>
              <a:rPr lang="en-US" sz="1800" dirty="0">
                <a:solidFill>
                  <a:srgbClr val="000000"/>
                </a:solidFill>
                <a:effectLst/>
                <a:ea typeface="Times New Roman" panose="02020603050405020304" pitchFamily="18" charset="0"/>
              </a:rPr>
              <a:t>An innovative real-time early detection of corona virus and monitoring system using an Unmanned Aerial Vehicle (UAV) or drone which integrated with thermal camera has been developed. The proposed system can detect ground surface temperatures from a height above the ground and send the measured data to a server to be displayed on a smartphone application. Early detection of the coronavirus symptoms will be one of the suitable ways to prevent the spreading of </a:t>
            </a:r>
            <a:r>
              <a:rPr lang="en-US" dirty="0">
                <a:solidFill>
                  <a:srgbClr val="000000"/>
                </a:solidFill>
                <a:ea typeface="Times New Roman" panose="02020603050405020304" pitchFamily="18" charset="0"/>
              </a:rPr>
              <a:t>COVID-19</a:t>
            </a:r>
            <a:r>
              <a:rPr lang="en-US" sz="1800" dirty="0">
                <a:solidFill>
                  <a:srgbClr val="000000"/>
                </a:solidFill>
                <a:effectLst/>
                <a:ea typeface="Times New Roman" panose="02020603050405020304" pitchFamily="18" charset="0"/>
              </a:rPr>
              <a:t>. </a:t>
            </a:r>
            <a:endParaRPr lang="en-US" sz="1800" dirty="0">
              <a:solidFill>
                <a:srgbClr val="000000"/>
              </a:solidFill>
              <a:effectLst/>
              <a:ea typeface="Times New Roman" panose="02020603050405020304" pitchFamily="18" charset="0"/>
            </a:endParaRPr>
          </a:p>
          <a:p>
            <a:pPr marL="0" indent="0" algn="just">
              <a:lnSpc>
                <a:spcPct val="150000"/>
              </a:lnSpc>
              <a:buNone/>
            </a:pPr>
            <a:r>
              <a:rPr lang="en-US" sz="1800" dirty="0">
                <a:solidFill>
                  <a:srgbClr val="000000"/>
                </a:solidFill>
                <a:effectLst/>
                <a:ea typeface="Times New Roman" panose="02020603050405020304" pitchFamily="18" charset="0"/>
              </a:rPr>
              <a:t>As </a:t>
            </a:r>
            <a:r>
              <a:rPr lang="en-US" dirty="0">
                <a:solidFill>
                  <a:srgbClr val="000000"/>
                </a:solidFill>
                <a:ea typeface="Times New Roman" panose="02020603050405020304" pitchFamily="18" charset="0"/>
              </a:rPr>
              <a:t>fever</a:t>
            </a:r>
            <a:r>
              <a:rPr lang="en-US" sz="1800" dirty="0">
                <a:solidFill>
                  <a:srgbClr val="000000"/>
                </a:solidFill>
                <a:effectLst/>
                <a:ea typeface="Times New Roman" panose="02020603050405020304" pitchFamily="18" charset="0"/>
              </a:rPr>
              <a:t> is one of the very common symptoms, a real time monitoring system </a:t>
            </a:r>
            <a:r>
              <a:rPr lang="en-US" dirty="0">
                <a:solidFill>
                  <a:srgbClr val="000000"/>
                </a:solidFill>
                <a:ea typeface="Times New Roman" panose="02020603050405020304" pitchFamily="18" charset="0"/>
              </a:rPr>
              <a:t>with a</a:t>
            </a:r>
            <a:r>
              <a:rPr lang="en-US" sz="1800" dirty="0">
                <a:solidFill>
                  <a:srgbClr val="000000"/>
                </a:solidFill>
                <a:effectLst/>
                <a:ea typeface="Times New Roman" panose="02020603050405020304" pitchFamily="18" charset="0"/>
              </a:rPr>
              <a:t> screening </a:t>
            </a:r>
            <a:r>
              <a:rPr lang="en-US" dirty="0">
                <a:solidFill>
                  <a:srgbClr val="000000"/>
                </a:solidFill>
                <a:ea typeface="Times New Roman" panose="02020603050405020304" pitchFamily="18" charset="0"/>
              </a:rPr>
              <a:t>factor</a:t>
            </a:r>
            <a:r>
              <a:rPr lang="en-US" sz="1800" dirty="0">
                <a:solidFill>
                  <a:srgbClr val="000000"/>
                </a:solidFill>
                <a:effectLst/>
                <a:ea typeface="Times New Roman" panose="02020603050405020304" pitchFamily="18" charset="0"/>
              </a:rPr>
              <a:t> that automatically </a:t>
            </a:r>
            <a:r>
              <a:rPr lang="en-US" dirty="0">
                <a:solidFill>
                  <a:srgbClr val="000000"/>
                </a:solidFill>
                <a:ea typeface="Times New Roman" panose="02020603050405020304" pitchFamily="18" charset="0"/>
              </a:rPr>
              <a:t>displays</a:t>
            </a:r>
            <a:r>
              <a:rPr lang="en-US" sz="1800" dirty="0">
                <a:solidFill>
                  <a:srgbClr val="000000"/>
                </a:solidFill>
                <a:effectLst/>
                <a:ea typeface="Times New Roman" panose="02020603050405020304" pitchFamily="18" charset="0"/>
              </a:rPr>
              <a:t> the thermal image of people with higher temperature. </a:t>
            </a:r>
            <a:endParaRPr lang="en-US" sz="1800" dirty="0">
              <a:solidFill>
                <a:srgbClr val="000000"/>
              </a:solidFill>
              <a:effectLst/>
              <a:ea typeface="Times New Roman" panose="02020603050405020304" pitchFamily="18" charset="0"/>
            </a:endParaRPr>
          </a:p>
          <a:p>
            <a:pPr marL="0" indent="0" algn="just">
              <a:lnSpc>
                <a:spcPct val="150000"/>
              </a:lnSpc>
              <a:buNone/>
            </a:pPr>
            <a:r>
              <a:rPr lang="en-US" sz="1800" dirty="0">
                <a:solidFill>
                  <a:srgbClr val="000000"/>
                </a:solidFill>
                <a:effectLst/>
                <a:ea typeface="Times New Roman" panose="02020603050405020304" pitchFamily="18" charset="0"/>
              </a:rPr>
              <a:t>So the diagnosis of the screening process will be less time consuming and less human interactions that might cause the spreading of the coronavirus faster. </a:t>
            </a:r>
            <a:endParaRPr lang="en-US" sz="1800" dirty="0">
              <a:solidFill>
                <a:srgbClr val="000000"/>
              </a:solidFill>
              <a:effectLst/>
              <a:ea typeface="Times New Roman" panose="02020603050405020304" pitchFamily="18" charset="0"/>
            </a:endParaRPr>
          </a:p>
          <a:p>
            <a:pPr marL="0" indent="0" algn="just">
              <a:lnSpc>
                <a:spcPct val="150000"/>
              </a:lnSpc>
              <a:buNone/>
            </a:pPr>
            <a:r>
              <a:rPr lang="en-US" sz="1800" dirty="0">
                <a:solidFill>
                  <a:srgbClr val="000000"/>
                </a:solidFill>
                <a:effectLst/>
                <a:ea typeface="Times New Roman" panose="02020603050405020304" pitchFamily="18" charset="0"/>
              </a:rPr>
              <a:t>It can be concluded that the technology of the remote sensing and detection that presents an assortment of ways for identify, screening, and monitoring of coronavirus, give an extraordinary guarantee and potential in order to fulfil the demands from the </a:t>
            </a:r>
            <a:r>
              <a:rPr lang="en-IN" sz="1800" dirty="0">
                <a:solidFill>
                  <a:srgbClr val="000000"/>
                </a:solidFill>
                <a:effectLst/>
                <a:ea typeface="Times New Roman" panose="02020603050405020304" pitchFamily="18" charset="0"/>
              </a:rPr>
              <a:t>healthcare system.</a:t>
            </a:r>
            <a:endParaRPr lang="en-IN" sz="1800" dirty="0">
              <a:effectLst/>
              <a:ea typeface="Times New Roman" panose="02020603050405020304" pitchFamily="18" charset="0"/>
              <a:cs typeface="Times New Roman" panose="02020603050405020304" pitchFamily="18" charset="0"/>
            </a:endParaRPr>
          </a:p>
          <a:p>
            <a:pPr marL="0" indent="0">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4763" y="3529832"/>
            <a:ext cx="8761413" cy="706964"/>
          </a:xfrm>
        </p:spPr>
        <p:txBody>
          <a:bodyPr/>
          <a:lstStyle/>
          <a:p>
            <a:r>
              <a:rPr lang="en-US" sz="8000" b="1" dirty="0">
                <a:solidFill>
                  <a:schemeClr val="accent1">
                    <a:lumMod val="60000"/>
                    <a:lumOff val="40000"/>
                  </a:schemeClr>
                </a:solidFill>
              </a:rPr>
              <a:t>THANK YOU!</a:t>
            </a:r>
            <a:endParaRPr lang="en-US" sz="8000" b="1" dirty="0">
              <a:solidFill>
                <a:schemeClr val="accent1">
                  <a:lumMod val="60000"/>
                  <a:lumOff val="4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rPr>
              <a:t>Table of Contents </a:t>
            </a:r>
            <a:endParaRPr lang="en-US" b="1" dirty="0">
              <a:solidFill>
                <a:schemeClr val="accent1">
                  <a:lumMod val="60000"/>
                  <a:lumOff val="40000"/>
                </a:schemeClr>
              </a:solidFill>
            </a:endParaRPr>
          </a:p>
        </p:txBody>
      </p:sp>
      <p:sp>
        <p:nvSpPr>
          <p:cNvPr id="3" name="Content Placeholder 2"/>
          <p:cNvSpPr>
            <a:spLocks noGrp="1"/>
          </p:cNvSpPr>
          <p:nvPr>
            <p:ph idx="1"/>
          </p:nvPr>
        </p:nvSpPr>
        <p:spPr>
          <a:xfrm>
            <a:off x="1154954" y="2379980"/>
            <a:ext cx="8825659" cy="4053332"/>
          </a:xfrm>
        </p:spPr>
        <p:txBody>
          <a:bodyPr>
            <a:normAutofit fontScale="92500" lnSpcReduction="20000"/>
          </a:bodyPr>
          <a:lstStyle/>
          <a:p>
            <a:pPr>
              <a:lnSpc>
                <a:spcPct val="150000"/>
              </a:lnSpc>
            </a:pPr>
            <a:r>
              <a:rPr lang="en-US" sz="2000" dirty="0"/>
              <a:t>Introduction…</a:t>
            </a:r>
            <a:endParaRPr lang="en-US" sz="2000" dirty="0"/>
          </a:p>
          <a:p>
            <a:pPr>
              <a:lnSpc>
                <a:spcPct val="150000"/>
              </a:lnSpc>
            </a:pPr>
            <a:r>
              <a:rPr lang="en-US" sz="2000" dirty="0"/>
              <a:t>Aim</a:t>
            </a:r>
            <a:endParaRPr lang="en-US" sz="2000" dirty="0"/>
          </a:p>
          <a:p>
            <a:pPr>
              <a:lnSpc>
                <a:spcPct val="150000"/>
              </a:lnSpc>
            </a:pPr>
            <a:r>
              <a:rPr lang="en-US" sz="2000" dirty="0"/>
              <a:t>Objectives</a:t>
            </a:r>
            <a:endParaRPr lang="en-US" sz="2000" dirty="0"/>
          </a:p>
          <a:p>
            <a:pPr>
              <a:lnSpc>
                <a:spcPct val="150000"/>
              </a:lnSpc>
            </a:pPr>
            <a:r>
              <a:rPr lang="en-US" sz="2000" dirty="0"/>
              <a:t>Scope of the project</a:t>
            </a:r>
            <a:endParaRPr lang="en-US" sz="2000" dirty="0"/>
          </a:p>
          <a:p>
            <a:pPr>
              <a:lnSpc>
                <a:spcPct val="150000"/>
              </a:lnSpc>
            </a:pPr>
            <a:r>
              <a:rPr lang="en-US" sz="2000" dirty="0"/>
              <a:t>Methodology used</a:t>
            </a:r>
            <a:endParaRPr lang="en-US" sz="2000" dirty="0"/>
          </a:p>
          <a:p>
            <a:pPr>
              <a:lnSpc>
                <a:spcPct val="150000"/>
              </a:lnSpc>
            </a:pPr>
            <a:r>
              <a:rPr lang="en-US" sz="2000" dirty="0"/>
              <a:t>Description of the existing system</a:t>
            </a:r>
            <a:endParaRPr lang="en-US" sz="2000" dirty="0"/>
          </a:p>
          <a:p>
            <a:pPr>
              <a:lnSpc>
                <a:spcPct val="150000"/>
              </a:lnSpc>
            </a:pPr>
            <a:r>
              <a:rPr lang="en-US" sz="2000" dirty="0"/>
              <a:t>Disadvantages of the existing system</a:t>
            </a:r>
            <a:endParaRPr lang="en-US" sz="2000" dirty="0"/>
          </a:p>
          <a:p>
            <a:pPr>
              <a:lnSpc>
                <a:spcPct val="150000"/>
              </a:lnSpc>
            </a:pPr>
            <a:r>
              <a:rPr lang="en-US" sz="2000" dirty="0"/>
              <a:t>Proposed system</a:t>
            </a: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a:lnSpc>
                <a:spcPct val="150000"/>
              </a:lnSpc>
            </a:pPr>
            <a:endParaRPr lang="en-US" sz="2000" dirty="0"/>
          </a:p>
          <a:p>
            <a:pPr marL="0" indent="0">
              <a:lnSpc>
                <a:spcPct val="150000"/>
              </a:lnSpc>
              <a:buNone/>
            </a:pPr>
            <a:endParaRPr lang="en-US" sz="2000" dirty="0"/>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5" y="973668"/>
            <a:ext cx="8730725" cy="641772"/>
          </a:xfrm>
        </p:spPr>
        <p:txBody>
          <a:bodyPr/>
          <a:lstStyle/>
          <a:p>
            <a:r>
              <a:rPr lang="en-US" b="1" dirty="0">
                <a:solidFill>
                  <a:schemeClr val="accent1">
                    <a:lumMod val="60000"/>
                    <a:lumOff val="40000"/>
                  </a:schemeClr>
                </a:solidFill>
              </a:rPr>
              <a:t>Continued…</a:t>
            </a:r>
            <a:endParaRPr lang="en-US" b="1" dirty="0">
              <a:solidFill>
                <a:schemeClr val="accent1">
                  <a:lumMod val="60000"/>
                  <a:lumOff val="40000"/>
                </a:schemeClr>
              </a:solidFill>
            </a:endParaRPr>
          </a:p>
        </p:txBody>
      </p:sp>
      <p:sp>
        <p:nvSpPr>
          <p:cNvPr id="3" name="Content Placeholder 2"/>
          <p:cNvSpPr>
            <a:spLocks noGrp="1"/>
          </p:cNvSpPr>
          <p:nvPr>
            <p:ph idx="1"/>
          </p:nvPr>
        </p:nvSpPr>
        <p:spPr>
          <a:xfrm>
            <a:off x="955040" y="2245360"/>
            <a:ext cx="9499600" cy="5029200"/>
          </a:xfrm>
        </p:spPr>
        <p:txBody>
          <a:bodyPr>
            <a:normAutofit/>
          </a:bodyPr>
          <a:lstStyle/>
          <a:p>
            <a:pPr>
              <a:lnSpc>
                <a:spcPct val="150000"/>
              </a:lnSpc>
            </a:pPr>
            <a:r>
              <a:rPr lang="en-US" dirty="0"/>
              <a:t>Advantages of Proposed System</a:t>
            </a:r>
            <a:endParaRPr lang="en-US" dirty="0"/>
          </a:p>
          <a:p>
            <a:pPr>
              <a:lnSpc>
                <a:spcPct val="150000"/>
              </a:lnSpc>
            </a:pPr>
            <a:r>
              <a:rPr lang="en-US" dirty="0"/>
              <a:t>Component Requirements</a:t>
            </a:r>
            <a:endParaRPr lang="en-US" dirty="0"/>
          </a:p>
          <a:p>
            <a:pPr>
              <a:lnSpc>
                <a:spcPct val="150000"/>
              </a:lnSpc>
            </a:pPr>
            <a:r>
              <a:rPr lang="en-US" dirty="0"/>
              <a:t>Flowchart</a:t>
            </a:r>
            <a:endParaRPr lang="en-US" dirty="0"/>
          </a:p>
          <a:p>
            <a:pPr>
              <a:lnSpc>
                <a:spcPct val="150000"/>
              </a:lnSpc>
            </a:pPr>
            <a:r>
              <a:rPr lang="en-US" dirty="0"/>
              <a:t>Different DFD levels</a:t>
            </a:r>
            <a:endParaRPr lang="en-US" dirty="0"/>
          </a:p>
          <a:p>
            <a:pPr>
              <a:lnSpc>
                <a:spcPct val="150000"/>
              </a:lnSpc>
            </a:pPr>
            <a:r>
              <a:rPr lang="en-US" dirty="0"/>
              <a:t>Implementation  </a:t>
            </a:r>
            <a:endParaRPr lang="en-US" dirty="0"/>
          </a:p>
          <a:p>
            <a:pPr>
              <a:lnSpc>
                <a:spcPct val="150000"/>
              </a:lnSpc>
            </a:pPr>
            <a:r>
              <a:rPr lang="en-US" dirty="0"/>
              <a:t>Additional features</a:t>
            </a:r>
            <a:endParaRPr lang="en-US" dirty="0"/>
          </a:p>
          <a:p>
            <a:pPr>
              <a:lnSpc>
                <a:spcPct val="150000"/>
              </a:lnSpc>
            </a:pPr>
            <a:r>
              <a:rPr lang="en-US" dirty="0"/>
              <a:t>Future Modifications</a:t>
            </a:r>
            <a:endParaRPr lang="en-US" dirty="0"/>
          </a:p>
          <a:p>
            <a:pPr>
              <a:lnSpc>
                <a:spcPct val="150000"/>
              </a:lnSpc>
            </a:pPr>
            <a:r>
              <a:rPr lang="en-US" dirty="0"/>
              <a:t>Conclusion….</a:t>
            </a: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rPr>
              <a:t>Introduction…</a:t>
            </a:r>
            <a:endParaRPr lang="en-US" b="1" dirty="0">
              <a:solidFill>
                <a:schemeClr val="accent1">
                  <a:lumMod val="60000"/>
                  <a:lumOff val="40000"/>
                </a:schemeClr>
              </a:solidFill>
            </a:endParaRPr>
          </a:p>
        </p:txBody>
      </p:sp>
      <p:sp>
        <p:nvSpPr>
          <p:cNvPr id="3" name="Content Placeholder 2"/>
          <p:cNvSpPr>
            <a:spLocks noGrp="1"/>
          </p:cNvSpPr>
          <p:nvPr>
            <p:ph idx="1"/>
          </p:nvPr>
        </p:nvSpPr>
        <p:spPr>
          <a:xfrm>
            <a:off x="1154954" y="2296668"/>
            <a:ext cx="10688320" cy="4757276"/>
          </a:xfrm>
        </p:spPr>
        <p:txBody>
          <a:bodyPr>
            <a:normAutofit/>
          </a:bodyPr>
          <a:lstStyle/>
          <a:p>
            <a:pPr>
              <a:buFont typeface="Wingdings" panose="05000000000000000000" pitchFamily="2" charset="2"/>
              <a:buChar char="Ø"/>
            </a:pPr>
            <a:r>
              <a:rPr lang="en-US" sz="1800" dirty="0">
                <a:effectLst/>
                <a:ea typeface="Calibri" panose="020F0502020204030204" pitchFamily="34" charset="0"/>
                <a:cs typeface="Times New Roman" panose="02020603050405020304" pitchFamily="18" charset="0"/>
              </a:rPr>
              <a:t>This IoT based Thermal imaging system has been provided with different temperature levels specifying the normal and harmful temperatures. </a:t>
            </a:r>
            <a:endParaRPr lang="en-US" dirty="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sz="1800" dirty="0">
              <a:effectLst/>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US" sz="1800" dirty="0">
                <a:effectLst/>
                <a:ea typeface="Calibri" panose="020F0502020204030204" pitchFamily="34" charset="0"/>
                <a:cs typeface="Times New Roman" panose="02020603050405020304" pitchFamily="18" charset="0"/>
              </a:rPr>
              <a:t>Primary aim of this project is to detect the bodies with higher or lower than the normal body temperature i.e. 37ºC to 37.2ºC without any physical contact/ interaction.</a:t>
            </a:r>
            <a:endParaRPr lang="en-US" sz="1800" dirty="0">
              <a:effectLst/>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sz="1800" dirty="0">
              <a:effectLst/>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US" sz="1800" dirty="0">
                <a:effectLst/>
                <a:ea typeface="Calibri" panose="020F0502020204030204" pitchFamily="34" charset="0"/>
                <a:cs typeface="Times New Roman" panose="02020603050405020304" pitchFamily="18" charset="0"/>
              </a:rPr>
              <a:t>This system can also be used for tracking purposes over inhabited areas, war zones or to find missing people under collapsed buildings or landslides.</a:t>
            </a:r>
            <a:endParaRPr lang="en-US" sz="1800" dirty="0">
              <a:effectLst/>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dirty="0">
              <a:effectLst/>
              <a:ea typeface="Times New Roman" panose="02020603050405020304" pitchFamily="18" charset="0"/>
            </a:endParaRPr>
          </a:p>
          <a:p>
            <a:pPr>
              <a:buFont typeface="Wingdings" panose="05000000000000000000" pitchFamily="2" charset="2"/>
              <a:buChar char="Ø"/>
            </a:pPr>
            <a:r>
              <a:rPr lang="en-US" dirty="0">
                <a:effectLst/>
                <a:ea typeface="Times New Roman" panose="02020603050405020304" pitchFamily="18" charset="0"/>
              </a:rPr>
              <a:t>This project </a:t>
            </a:r>
            <a:r>
              <a:rPr lang="en-US" dirty="0">
                <a:ea typeface="Times New Roman" panose="02020603050405020304" pitchFamily="18" charset="0"/>
              </a:rPr>
              <a:t>c</a:t>
            </a:r>
            <a:r>
              <a:rPr lang="en-US" dirty="0">
                <a:effectLst/>
                <a:ea typeface="Times New Roman" panose="02020603050405020304" pitchFamily="18" charset="0"/>
              </a:rPr>
              <a:t>ombines the Thermal Camera as for rendering the infrared light</a:t>
            </a:r>
            <a:r>
              <a:rPr lang="en-US" dirty="0">
                <a:ea typeface="Times New Roman" panose="02020603050405020304" pitchFamily="18" charset="0"/>
              </a:rPr>
              <a:t>, as </a:t>
            </a:r>
            <a:r>
              <a:rPr lang="en-US" dirty="0">
                <a:effectLst/>
                <a:ea typeface="Times New Roman" panose="02020603050405020304" pitchFamily="18" charset="0"/>
              </a:rPr>
              <a:t>it is </a:t>
            </a:r>
            <a:r>
              <a:rPr lang="en-US" dirty="0">
                <a:ea typeface="Times New Roman" panose="02020603050405020304" pitchFamily="18" charset="0"/>
              </a:rPr>
              <a:t>a n</a:t>
            </a:r>
            <a:r>
              <a:rPr lang="en-US" dirty="0">
                <a:effectLst/>
                <a:ea typeface="Times New Roman" panose="02020603050405020304" pitchFamily="18" charset="0"/>
              </a:rPr>
              <a:t>on-contact </a:t>
            </a:r>
            <a:r>
              <a:rPr lang="en-US" dirty="0">
                <a:ea typeface="Times New Roman" panose="02020603050405020304" pitchFamily="18" charset="0"/>
              </a:rPr>
              <a:t>d</a:t>
            </a:r>
            <a:r>
              <a:rPr lang="en-US" dirty="0">
                <a:effectLst/>
                <a:ea typeface="Times New Roman" panose="02020603050405020304" pitchFamily="18" charset="0"/>
              </a:rPr>
              <a:t>evice it detects the infrared </a:t>
            </a:r>
            <a:r>
              <a:rPr lang="en-US" dirty="0">
                <a:ea typeface="Times New Roman" panose="02020603050405020304" pitchFamily="18" charset="0"/>
              </a:rPr>
              <a:t>e</a:t>
            </a:r>
            <a:r>
              <a:rPr lang="en-US" dirty="0">
                <a:effectLst/>
                <a:ea typeface="Times New Roman" panose="02020603050405020304" pitchFamily="18" charset="0"/>
              </a:rPr>
              <a:t>nergy and it converts it into a Visual Image.</a:t>
            </a:r>
            <a:endParaRPr lang="en-US" dirty="0">
              <a:effectLst/>
              <a:ea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2269" y="1537719"/>
            <a:ext cx="9685176" cy="1477328"/>
          </a:xfrm>
          <a:prstGeom prst="rect">
            <a:avLst/>
          </a:prstGeom>
          <a:noFill/>
        </p:spPr>
        <p:txBody>
          <a:bodyPr wrap="square">
            <a:spAutoFit/>
          </a:bodyPr>
          <a:lstStyle/>
          <a:p>
            <a:pPr>
              <a:buFont typeface="Wingdings" panose="05000000000000000000" pitchFamily="2" charset="2"/>
              <a:buChar char="Ø"/>
            </a:pPr>
            <a:r>
              <a:rPr lang="en-US" dirty="0">
                <a:solidFill>
                  <a:schemeClr val="accent6">
                    <a:lumMod val="20000"/>
                    <a:lumOff val="80000"/>
                  </a:schemeClr>
                </a:solidFill>
                <a:effectLst/>
                <a:ea typeface="Times New Roman" panose="02020603050405020304" pitchFamily="18" charset="0"/>
              </a:rPr>
              <a:t> </a:t>
            </a:r>
            <a:r>
              <a:rPr lang="en-US" dirty="0">
                <a:solidFill>
                  <a:schemeClr val="accent6">
                    <a:lumMod val="20000"/>
                    <a:lumOff val="80000"/>
                  </a:schemeClr>
                </a:solidFill>
                <a:ea typeface="Times New Roman" panose="02020603050405020304" pitchFamily="18" charset="0"/>
              </a:rPr>
              <a:t>A s</a:t>
            </a:r>
            <a:r>
              <a:rPr lang="en-US" dirty="0">
                <a:solidFill>
                  <a:schemeClr val="accent6">
                    <a:lumMod val="20000"/>
                    <a:lumOff val="80000"/>
                  </a:schemeClr>
                </a:solidFill>
                <a:effectLst/>
                <a:ea typeface="Times New Roman" panose="02020603050405020304" pitchFamily="18" charset="0"/>
              </a:rPr>
              <a:t>mall </a:t>
            </a:r>
            <a:r>
              <a:rPr lang="en-US" dirty="0">
                <a:solidFill>
                  <a:schemeClr val="accent6">
                    <a:lumMod val="20000"/>
                    <a:lumOff val="80000"/>
                  </a:schemeClr>
                </a:solidFill>
                <a:ea typeface="Times New Roman" panose="02020603050405020304" pitchFamily="18" charset="0"/>
              </a:rPr>
              <a:t>s</a:t>
            </a:r>
            <a:r>
              <a:rPr lang="en-US" dirty="0">
                <a:solidFill>
                  <a:schemeClr val="accent6">
                    <a:lumMod val="20000"/>
                    <a:lumOff val="80000"/>
                  </a:schemeClr>
                </a:solidFill>
                <a:effectLst/>
                <a:ea typeface="Times New Roman" panose="02020603050405020304" pitchFamily="18" charset="0"/>
              </a:rPr>
              <a:t>creen attached to it will </a:t>
            </a:r>
            <a:r>
              <a:rPr lang="en-US" dirty="0">
                <a:solidFill>
                  <a:schemeClr val="accent6">
                    <a:lumMod val="20000"/>
                    <a:lumOff val="80000"/>
                  </a:schemeClr>
                </a:solidFill>
                <a:ea typeface="Times New Roman" panose="02020603050405020304" pitchFamily="18" charset="0"/>
              </a:rPr>
              <a:t>d</a:t>
            </a:r>
            <a:r>
              <a:rPr lang="en-US" dirty="0">
                <a:solidFill>
                  <a:schemeClr val="accent6">
                    <a:lumMod val="20000"/>
                    <a:lumOff val="80000"/>
                  </a:schemeClr>
                </a:solidFill>
                <a:effectLst/>
                <a:ea typeface="Times New Roman" panose="02020603050405020304" pitchFamily="18" charset="0"/>
              </a:rPr>
              <a:t>isplay the </a:t>
            </a:r>
            <a:r>
              <a:rPr lang="en-US" dirty="0">
                <a:solidFill>
                  <a:schemeClr val="accent6">
                    <a:lumMod val="20000"/>
                    <a:lumOff val="80000"/>
                  </a:schemeClr>
                </a:solidFill>
                <a:ea typeface="Times New Roman" panose="02020603050405020304" pitchFamily="18" charset="0"/>
              </a:rPr>
              <a:t>r</a:t>
            </a:r>
            <a:r>
              <a:rPr lang="en-US" dirty="0">
                <a:solidFill>
                  <a:schemeClr val="accent6">
                    <a:lumMod val="20000"/>
                    <a:lumOff val="80000"/>
                  </a:schemeClr>
                </a:solidFill>
                <a:effectLst/>
                <a:ea typeface="Times New Roman" panose="02020603050405020304" pitchFamily="18" charset="0"/>
              </a:rPr>
              <a:t>eadings in real time. If </a:t>
            </a:r>
            <a:r>
              <a:rPr lang="en-US" dirty="0">
                <a:solidFill>
                  <a:schemeClr val="accent6">
                    <a:lumMod val="20000"/>
                    <a:lumOff val="80000"/>
                  </a:schemeClr>
                </a:solidFill>
                <a:ea typeface="Times New Roman" panose="02020603050405020304" pitchFamily="18" charset="0"/>
              </a:rPr>
              <a:t>someone close to the harmful temperature is detected, a warning will pop on the observer’s screen.</a:t>
            </a:r>
            <a:r>
              <a:rPr lang="en-US" dirty="0">
                <a:solidFill>
                  <a:schemeClr val="accent6">
                    <a:lumMod val="20000"/>
                    <a:lumOff val="80000"/>
                  </a:schemeClr>
                </a:solidFill>
                <a:effectLst/>
                <a:ea typeface="Times New Roman" panose="02020603050405020304" pitchFamily="18" charset="0"/>
              </a:rPr>
              <a:t> </a:t>
            </a:r>
            <a:endParaRPr lang="en-IN" dirty="0">
              <a:solidFill>
                <a:schemeClr val="accent6">
                  <a:lumMod val="20000"/>
                  <a:lumOff val="80000"/>
                </a:schemeClr>
              </a:solidFill>
            </a:endParaRPr>
          </a:p>
          <a:p>
            <a:endParaRPr lang="en-IN" sz="1800" dirty="0">
              <a:solidFill>
                <a:schemeClr val="accent6">
                  <a:lumMod val="20000"/>
                  <a:lumOff val="80000"/>
                </a:schemeClr>
              </a:solidFill>
              <a:effectLst/>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US" sz="1800" dirty="0">
                <a:solidFill>
                  <a:schemeClr val="accent6">
                    <a:lumMod val="20000"/>
                    <a:lumOff val="80000"/>
                  </a:schemeClr>
                </a:solidFill>
                <a:effectLst/>
                <a:ea typeface="Calibri" panose="020F0502020204030204" pitchFamily="34" charset="0"/>
                <a:cs typeface="Times New Roman" panose="02020603050405020304" pitchFamily="18" charset="0"/>
              </a:rPr>
              <a:t>Real time detection of the infected would help authorities to find out patients by continuous monitoring of the screening image.</a:t>
            </a:r>
            <a:endParaRPr lang="en-US" sz="1800" dirty="0">
              <a:solidFill>
                <a:schemeClr val="accent6">
                  <a:lumMod val="20000"/>
                  <a:lumOff val="80000"/>
                </a:schemeClr>
              </a:solidFill>
              <a:effectLst/>
              <a:ea typeface="Calibri" panose="020F0502020204030204" pitchFamily="34"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8335" y="745251"/>
            <a:ext cx="9974424" cy="5452711"/>
          </a:xfrm>
          <a:prstGeom prst="rect">
            <a:avLst/>
          </a:prstGeom>
          <a:noFill/>
        </p:spPr>
        <p:txBody>
          <a:bodyPr wrap="square">
            <a:spAutoFit/>
          </a:bodyPr>
          <a:lstStyle/>
          <a:p>
            <a:r>
              <a:rPr lang="en-US" sz="2400" b="1" dirty="0">
                <a:solidFill>
                  <a:schemeClr val="accent1">
                    <a:lumMod val="60000"/>
                    <a:lumOff val="40000"/>
                  </a:schemeClr>
                </a:solidFill>
                <a:latin typeface="+mj-lt"/>
              </a:rPr>
              <a:t>Aim: </a:t>
            </a:r>
            <a:endParaRPr lang="en-US" sz="2400" b="1" dirty="0">
              <a:solidFill>
                <a:schemeClr val="accent1">
                  <a:lumMod val="60000"/>
                  <a:lumOff val="40000"/>
                </a:schemeClr>
              </a:solidFill>
              <a:latin typeface="+mj-lt"/>
            </a:endParaRPr>
          </a:p>
          <a:p>
            <a:pPr>
              <a:lnSpc>
                <a:spcPct val="200000"/>
              </a:lnSpc>
            </a:pPr>
            <a:r>
              <a:rPr lang="en-US" dirty="0">
                <a:solidFill>
                  <a:schemeClr val="accent6">
                    <a:lumMod val="20000"/>
                    <a:lumOff val="80000"/>
                  </a:schemeClr>
                </a:solidFill>
                <a:effectLst/>
                <a:ea typeface="Times New Roman" panose="02020603050405020304" pitchFamily="18" charset="0"/>
              </a:rPr>
              <a:t>To design a system capable to detect the spreaders without physical screening or human interaction.</a:t>
            </a:r>
            <a:endParaRPr lang="en-US" dirty="0">
              <a:solidFill>
                <a:schemeClr val="accent6">
                  <a:lumMod val="20000"/>
                  <a:lumOff val="80000"/>
                </a:schemeClr>
              </a:solidFill>
              <a:effectLst/>
              <a:ea typeface="Times New Roman" panose="02020603050405020304" pitchFamily="18" charset="0"/>
            </a:endParaRPr>
          </a:p>
          <a:p>
            <a:endParaRPr lang="en-US" dirty="0"/>
          </a:p>
          <a:p>
            <a:r>
              <a:rPr lang="en-US" sz="2400" b="1" dirty="0">
                <a:solidFill>
                  <a:schemeClr val="accent1">
                    <a:lumMod val="60000"/>
                    <a:lumOff val="40000"/>
                  </a:schemeClr>
                </a:solidFill>
                <a:latin typeface="+mj-lt"/>
              </a:rPr>
              <a:t>Objectives:</a:t>
            </a:r>
            <a:endParaRPr lang="en-US" sz="2400" b="1" dirty="0">
              <a:solidFill>
                <a:schemeClr val="accent1">
                  <a:lumMod val="60000"/>
                  <a:lumOff val="40000"/>
                </a:schemeClr>
              </a:solidFill>
              <a:latin typeface="+mj-lt"/>
            </a:endParaRPr>
          </a:p>
          <a:p>
            <a:pPr marL="342900" indent="-342900">
              <a:lnSpc>
                <a:spcPct val="200000"/>
              </a:lnSpc>
              <a:buFont typeface="+mj-lt"/>
              <a:buAutoNum type="arabicPeriod"/>
            </a:pPr>
            <a:r>
              <a:rPr lang="en-IN" dirty="0">
                <a:solidFill>
                  <a:schemeClr val="accent6">
                    <a:lumMod val="20000"/>
                    <a:lumOff val="80000"/>
                  </a:schemeClr>
                </a:solidFill>
                <a:effectLst/>
                <a:ea typeface="Calibri" panose="020F0502020204030204" pitchFamily="34" charset="0"/>
              </a:rPr>
              <a:t>Read data from the MLX90640 thermal camera sensor.</a:t>
            </a:r>
            <a:endParaRPr lang="en-IN" dirty="0">
              <a:solidFill>
                <a:schemeClr val="accent6">
                  <a:lumMod val="20000"/>
                  <a:lumOff val="80000"/>
                </a:schemeClr>
              </a:solidFill>
              <a:effectLst/>
              <a:ea typeface="Calibri" panose="020F0502020204030204" pitchFamily="34" charset="0"/>
            </a:endParaRPr>
          </a:p>
          <a:p>
            <a:pPr marL="342900" indent="-342900">
              <a:lnSpc>
                <a:spcPct val="200000"/>
              </a:lnSpc>
              <a:buFont typeface="+mj-lt"/>
              <a:buAutoNum type="arabicPeriod"/>
            </a:pPr>
            <a:r>
              <a:rPr lang="en-IN" dirty="0">
                <a:solidFill>
                  <a:schemeClr val="accent6">
                    <a:lumMod val="20000"/>
                    <a:lumOff val="80000"/>
                  </a:schemeClr>
                </a:solidFill>
                <a:effectLst/>
                <a:ea typeface="Calibri" panose="020F0502020204030204" pitchFamily="34" charset="0"/>
              </a:rPr>
              <a:t>Convert the data to temperature readings.</a:t>
            </a:r>
            <a:endParaRPr lang="en-IN" dirty="0">
              <a:solidFill>
                <a:schemeClr val="accent6">
                  <a:lumMod val="20000"/>
                  <a:lumOff val="80000"/>
                </a:schemeClr>
              </a:solidFill>
              <a:ea typeface="Calibri" panose="020F0502020204030204" pitchFamily="34" charset="0"/>
            </a:endParaRPr>
          </a:p>
          <a:p>
            <a:pPr marL="342900" indent="-342900">
              <a:lnSpc>
                <a:spcPct val="200000"/>
              </a:lnSpc>
              <a:buFont typeface="+mj-lt"/>
              <a:buAutoNum type="arabicPeriod"/>
            </a:pPr>
            <a:r>
              <a:rPr lang="en-IN" dirty="0">
                <a:solidFill>
                  <a:schemeClr val="accent6">
                    <a:lumMod val="20000"/>
                    <a:lumOff val="80000"/>
                  </a:schemeClr>
                </a:solidFill>
                <a:effectLst/>
                <a:ea typeface="Calibri" panose="020F0502020204030204" pitchFamily="34" charset="0"/>
              </a:rPr>
              <a:t>Generate thermal videos based on the readings.</a:t>
            </a:r>
            <a:endParaRPr lang="en-IN" dirty="0">
              <a:solidFill>
                <a:schemeClr val="accent6">
                  <a:lumMod val="20000"/>
                  <a:lumOff val="80000"/>
                </a:schemeClr>
              </a:solidFill>
              <a:ea typeface="Calibri" panose="020F0502020204030204" pitchFamily="34" charset="0"/>
            </a:endParaRPr>
          </a:p>
          <a:p>
            <a:pPr marL="342900" indent="-342900">
              <a:lnSpc>
                <a:spcPct val="200000"/>
              </a:lnSpc>
              <a:buFont typeface="+mj-lt"/>
              <a:buAutoNum type="arabicPeriod"/>
            </a:pPr>
            <a:r>
              <a:rPr lang="en-IN" dirty="0">
                <a:solidFill>
                  <a:schemeClr val="accent6">
                    <a:lumMod val="20000"/>
                    <a:lumOff val="80000"/>
                  </a:schemeClr>
                </a:solidFill>
                <a:effectLst/>
                <a:ea typeface="Calibri" panose="020F0502020204030204" pitchFamily="34" charset="0"/>
              </a:rPr>
              <a:t>To transmit data to ground station with redundant mediums.</a:t>
            </a:r>
            <a:endParaRPr lang="en-IN" dirty="0">
              <a:solidFill>
                <a:schemeClr val="accent6">
                  <a:lumMod val="20000"/>
                  <a:lumOff val="80000"/>
                </a:schemeClr>
              </a:solidFill>
              <a:ea typeface="Calibri" panose="020F0502020204030204" pitchFamily="34" charset="0"/>
            </a:endParaRPr>
          </a:p>
          <a:p>
            <a:pPr marL="342900" indent="-342900">
              <a:lnSpc>
                <a:spcPct val="200000"/>
              </a:lnSpc>
              <a:buFont typeface="+mj-lt"/>
              <a:buAutoNum type="arabicPeriod"/>
            </a:pPr>
            <a:r>
              <a:rPr lang="en-IN" dirty="0">
                <a:solidFill>
                  <a:schemeClr val="accent6">
                    <a:lumMod val="20000"/>
                    <a:lumOff val="80000"/>
                  </a:schemeClr>
                </a:solidFill>
                <a:effectLst/>
                <a:ea typeface="Calibri" panose="020F0502020204030204" pitchFamily="34" charset="0"/>
              </a:rPr>
              <a:t>To identify the detected person via image processing, cross-referencing images from thermal and action camera (mounted on drone).</a:t>
            </a:r>
            <a:endParaRPr lang="en-IN" dirty="0">
              <a:solidFill>
                <a:schemeClr val="accent6">
                  <a:lumMod val="20000"/>
                  <a:lumOff val="80000"/>
                </a:schemeClr>
              </a:solidFill>
              <a:effectLst/>
              <a:ea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accent1">
                    <a:lumMod val="60000"/>
                    <a:lumOff val="40000"/>
                  </a:schemeClr>
                </a:solidFill>
              </a:rPr>
              <a:t>Scope of the project</a:t>
            </a:r>
            <a:endParaRPr lang="en-US" sz="4000" b="1" dirty="0">
              <a:solidFill>
                <a:schemeClr val="accent1">
                  <a:lumMod val="60000"/>
                  <a:lumOff val="40000"/>
                </a:schemeClr>
              </a:solidFill>
            </a:endParaRPr>
          </a:p>
        </p:txBody>
      </p:sp>
      <p:sp>
        <p:nvSpPr>
          <p:cNvPr id="3" name="Content Placeholder 2"/>
          <p:cNvSpPr>
            <a:spLocks noGrp="1"/>
          </p:cNvSpPr>
          <p:nvPr>
            <p:ph idx="1"/>
          </p:nvPr>
        </p:nvSpPr>
        <p:spPr>
          <a:xfrm>
            <a:off x="453915" y="2319020"/>
            <a:ext cx="5269450" cy="4467860"/>
          </a:xfrm>
        </p:spPr>
        <p:txBody>
          <a:bodyPr>
            <a:normAutofit/>
          </a:bodyPr>
          <a:lstStyle/>
          <a:p>
            <a:pPr>
              <a:lnSpc>
                <a:spcPct val="150000"/>
              </a:lnSpc>
              <a:buFont typeface="Wingdings" panose="05000000000000000000" pitchFamily="2" charset="2"/>
              <a:buChar char="Ø"/>
            </a:pPr>
            <a:r>
              <a:rPr lang="en-US" dirty="0">
                <a:effectLst/>
                <a:ea typeface="Times New Roman" panose="02020603050405020304" pitchFamily="18" charset="0"/>
              </a:rPr>
              <a:t>An innovative real-time early detection of coronavirus and monitoring system using an Unmanned Aerial Vehicle (UAV) or drone integrated with thermal camera has been developed. </a:t>
            </a:r>
            <a:endParaRPr lang="en-US" dirty="0">
              <a:effectLst/>
              <a:ea typeface="Times New Roman" panose="02020603050405020304" pitchFamily="18" charset="0"/>
            </a:endParaRPr>
          </a:p>
          <a:p>
            <a:pPr>
              <a:lnSpc>
                <a:spcPct val="150000"/>
              </a:lnSpc>
              <a:buFont typeface="Wingdings" panose="05000000000000000000" pitchFamily="2" charset="2"/>
              <a:buChar char="Ø"/>
            </a:pPr>
            <a:r>
              <a:rPr lang="en-US" dirty="0">
                <a:effectLst/>
                <a:ea typeface="Times New Roman" panose="02020603050405020304" pitchFamily="18" charset="0"/>
              </a:rPr>
              <a:t>The proposed system can detect ground surface temperatures from a height above the ground.</a:t>
            </a:r>
            <a:endParaRPr lang="en-US" dirty="0">
              <a:effectLst/>
              <a:ea typeface="Times New Roman" panose="02020603050405020304" pitchFamily="18" charset="0"/>
            </a:endParaRPr>
          </a:p>
          <a:p>
            <a:pPr marL="0" indent="0">
              <a:buNone/>
            </a:pPr>
            <a:endParaRPr lang="en-US" dirty="0"/>
          </a:p>
        </p:txBody>
      </p:sp>
      <p:pic>
        <p:nvPicPr>
          <p:cNvPr id="4" name="Picture 3"/>
          <p:cNvPicPr>
            <a:picLocks noChangeAspect="1"/>
          </p:cNvPicPr>
          <p:nvPr/>
        </p:nvPicPr>
        <p:blipFill>
          <a:blip r:embed="rId1"/>
          <a:stretch>
            <a:fillRect/>
          </a:stretch>
        </p:blipFill>
        <p:spPr>
          <a:xfrm>
            <a:off x="5723365" y="2319020"/>
            <a:ext cx="6014720" cy="44220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fltVal val="0"/>
                                          </p:val>
                                        </p:tav>
                                        <p:tav tm="100000">
                                          <p:val>
                                            <p:strVal val="#ppt_w"/>
                                          </p:val>
                                        </p:tav>
                                      </p:tavLst>
                                    </p:anim>
                                    <p:anim calcmode="lin" valueType="num">
                                      <p:cBhvr>
                                        <p:cTn id="23" dur="1000" fill="hold"/>
                                        <p:tgtEl>
                                          <p:spTgt spid="4"/>
                                        </p:tgtEl>
                                        <p:attrNameLst>
                                          <p:attrName>ppt_h</p:attrName>
                                        </p:attrNameLst>
                                      </p:cBhvr>
                                      <p:tavLst>
                                        <p:tav tm="0">
                                          <p:val>
                                            <p:fltVal val="0"/>
                                          </p:val>
                                        </p:tav>
                                        <p:tav tm="100000">
                                          <p:val>
                                            <p:strVal val="#ppt_h"/>
                                          </p:val>
                                        </p:tav>
                                      </p:tavLst>
                                    </p:anim>
                                    <p:anim calcmode="lin" valueType="num">
                                      <p:cBhvr>
                                        <p:cTn id="24" dur="1000" fill="hold"/>
                                        <p:tgtEl>
                                          <p:spTgt spid="4"/>
                                        </p:tgtEl>
                                        <p:attrNameLst>
                                          <p:attrName>style.rotation</p:attrName>
                                        </p:attrNameLst>
                                      </p:cBhvr>
                                      <p:tavLst>
                                        <p:tav tm="0">
                                          <p:val>
                                            <p:fltVal val="90"/>
                                          </p:val>
                                        </p:tav>
                                        <p:tav tm="100000">
                                          <p:val>
                                            <p:fltVal val="0"/>
                                          </p:val>
                                        </p:tav>
                                      </p:tavLst>
                                    </p:anim>
                                    <p:animEffect transition="in" filter="fade">
                                      <p:cBhvr>
                                        <p:cTn id="2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 design</Template>
  <TotalTime>0</TotalTime>
  <Words>8702</Words>
  <Application>WPS Presentation</Application>
  <PresentationFormat>Widescreen</PresentationFormat>
  <Paragraphs>301</Paragraphs>
  <Slides>35</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35</vt:i4>
      </vt:variant>
    </vt:vector>
  </HeadingPairs>
  <TitlesOfParts>
    <vt:vector size="56" baseType="lpstr">
      <vt:lpstr>Arial</vt:lpstr>
      <vt:lpstr>SimSun</vt:lpstr>
      <vt:lpstr>Wingdings</vt:lpstr>
      <vt:lpstr>Wingdings 3</vt:lpstr>
      <vt:lpstr>Arial</vt:lpstr>
      <vt:lpstr>Buxton Sketch</vt:lpstr>
      <vt:lpstr>Mongolian Baiti</vt:lpstr>
      <vt:lpstr>Calibri</vt:lpstr>
      <vt:lpstr>Times New Roman</vt:lpstr>
      <vt:lpstr>Courier New</vt:lpstr>
      <vt:lpstr>Century Gothic</vt:lpstr>
      <vt:lpstr>Microsoft YaHei</vt:lpstr>
      <vt:lpstr>Arial Unicode MS</vt:lpstr>
      <vt:lpstr>Book Antiqua</vt:lpstr>
      <vt:lpstr>Times New Roman</vt:lpstr>
      <vt:lpstr>Symbol</vt:lpstr>
      <vt:lpstr/>
      <vt:lpstr>Symbol</vt:lpstr>
      <vt:lpstr>Wingdings</vt:lpstr>
      <vt:lpstr>Segoe Print</vt:lpstr>
      <vt:lpstr>Ion Boardroom</vt:lpstr>
      <vt:lpstr>Design and Development of Aerial Thermal Imaging Drone</vt:lpstr>
      <vt:lpstr>PowerPoint 演示文稿</vt:lpstr>
      <vt:lpstr>PowerPoint 演示文稿</vt:lpstr>
      <vt:lpstr>Table of Contents </vt:lpstr>
      <vt:lpstr>Continued…</vt:lpstr>
      <vt:lpstr>Introduction…</vt:lpstr>
      <vt:lpstr>PowerPoint 演示文稿</vt:lpstr>
      <vt:lpstr>PowerPoint 演示文稿</vt:lpstr>
      <vt:lpstr>Scope of the project</vt:lpstr>
      <vt:lpstr>PowerPoint 演示文稿</vt:lpstr>
      <vt:lpstr>Methodology</vt:lpstr>
      <vt:lpstr>PowerPoint 演示文稿</vt:lpstr>
      <vt:lpstr>PowerPoint 演示文稿</vt:lpstr>
      <vt:lpstr>Algorithm working steps :</vt:lpstr>
      <vt:lpstr>Camera Working :</vt:lpstr>
      <vt:lpstr>Convolutional Neural Network :</vt:lpstr>
      <vt:lpstr>Preprocessing :</vt:lpstr>
      <vt:lpstr>PowerPoint 演示文稿</vt:lpstr>
      <vt:lpstr>Activation Functions:</vt:lpstr>
      <vt:lpstr>Layers and their functions:</vt:lpstr>
      <vt:lpstr>CNN model for Face Recognition:</vt:lpstr>
      <vt:lpstr>PowerPoint 演示文稿</vt:lpstr>
      <vt:lpstr>Technologies used :</vt:lpstr>
      <vt:lpstr>Existing System </vt:lpstr>
      <vt:lpstr>Disadvantages of Existing System</vt:lpstr>
      <vt:lpstr>Proposed System</vt:lpstr>
      <vt:lpstr>Advantages of Proposed System</vt:lpstr>
      <vt:lpstr>Component requirements</vt:lpstr>
      <vt:lpstr>Flowchart:</vt:lpstr>
      <vt:lpstr>0 Level DFD</vt:lpstr>
      <vt:lpstr>DFD 1:</vt:lpstr>
      <vt:lpstr>PowerPoint 演示文稿</vt:lpstr>
      <vt:lpstr>Future Modifications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Aerial Thermal Imaging Drone</dc:title>
  <dc:creator>kamblesonal893@gmail.com</dc:creator>
  <cp:lastModifiedBy>samruddha adsule</cp:lastModifiedBy>
  <cp:revision>60</cp:revision>
  <dcterms:created xsi:type="dcterms:W3CDTF">2021-04-30T06:54:00Z</dcterms:created>
  <dcterms:modified xsi:type="dcterms:W3CDTF">2022-01-12T08:46:18Z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E989F199DEE042349127BB4FD290E4E9</vt:lpwstr>
  </property>
  <property fmtid="{D5CDD505-2E9C-101B-9397-08002B2CF9AE}" pid="4" name="KSOProductBuildVer">
    <vt:lpwstr>1033-11.2.0.10443</vt:lpwstr>
  </property>
</Properties>
</file>